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57" r:id="rId5"/>
    <p:sldId id="261" r:id="rId6"/>
    <p:sldId id="273" r:id="rId7"/>
    <p:sldId id="271" r:id="rId8"/>
    <p:sldId id="262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Качественный состав посетителей,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Посетители форума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E-463C-B7A4-A1CDB91668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BA-4AA4-87AF-4F303D6CDB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BA-4AA4-87AF-4F303D6CDB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BA-4AA4-87AF-4F303D6CDB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BA-4AA4-87AF-4F303D6CDB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BA-4AA4-87AF-4F303D6CDB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BA-4AA4-87AF-4F303D6CD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Руководители и представители арендных компаний</c:v>
                </c:pt>
                <c:pt idx="1">
                  <c:v>Руководители и представители компаний по производству техники </c:v>
                </c:pt>
                <c:pt idx="2">
                  <c:v>Дилеры и дистрибьютеры</c:v>
                </c:pt>
                <c:pt idx="3">
                  <c:v>Руководители и представители строительных компаний и подрядных организаций</c:v>
                </c:pt>
                <c:pt idx="4">
                  <c:v>Лизинговые и финансовые компании</c:v>
                </c:pt>
                <c:pt idx="5">
                  <c:v>Специализированные СМИ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10</c:v>
                </c:pt>
                <c:pt idx="2">
                  <c:v>20</c:v>
                </c:pt>
                <c:pt idx="3">
                  <c:v>20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E-463C-B7A4-A1CDB9166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075073551550094E-2"/>
          <c:y val="0.63409762928845625"/>
          <c:w val="0.89482598993894846"/>
          <c:h val="0.35017249195133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BD7ED-C816-4918-8CFA-6706E378BF2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B523-A30B-411B-8A29-7A48F6B51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0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B523-A30B-411B-8A29-7A48F6B51AE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8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FFC44-1A81-4DAD-B730-488727102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B5EF3B-9C8B-4684-9FD1-9B073C6A8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6DFA1-C5E2-4FB5-9208-3AAF4D49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D26412-A19B-499F-8B1E-5F26E5A7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4DFE8-6625-4E54-B8CB-8F7B3E33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5CABF-D848-47A9-824D-4BE51A2B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B7D0B-0737-435B-A33B-31DB34D0E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C2759B-63BA-408C-9B9A-938493D3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82E4E-F3A8-4A27-BB25-5C3A71DA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18FAD-0092-4B38-A25E-015AF78B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9CC7AB-5676-4B38-9F71-2A87B9D71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822842-4866-47F2-95C6-E59618A02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AE3C74-C656-4AB4-ABEE-2C814433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3E1EA-7C55-4116-8EA0-0E5CDD32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531A5-3A06-4120-9354-D56BE9F0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00459-78A7-44B5-AFAB-1DB06E04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93776-DDF2-4441-9716-623F2992D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4FF28-04BD-4A51-ABF0-52E31DC0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5E99F-060B-496F-9AD8-B3365B6F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3EB77-F431-471F-A543-170F935B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7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5E2E-A9E0-4FB1-8AD0-5B9EFAE7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A662E7-6AB5-40E2-A2A2-F75E5795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B2F8B-F8F4-4951-88C8-9B963BFE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E6BA0-6308-4ADC-A6FD-9B227D20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1C632-8C03-4AD4-BF3F-3DB9B37E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B4C59-A66F-4B25-BD20-82A2A64B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8FACD-EEDC-4FCE-8171-34CDADAA1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3406A6-35DE-4BC0-964E-D3D9A56C7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25A46A-DD0A-4155-B197-CF64E077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77ACA-0B5D-4485-8F02-D66B5869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F5B67B-E6D2-4C27-AFA2-0A0FA393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2C820-6481-4038-A360-36011A2E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07A49D-75A3-4C3E-923E-24C95AC9C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856F7-E09F-4CC9-B793-E86D81672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FC55AD-2764-46D1-B88A-11671D809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441CD0-8F2C-4633-9FF6-9C025B4E2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D1D5A9-314B-4E17-A7A3-2FD6CB21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C2F910-6408-4D8E-B89B-84826085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BA6FA1-BD9A-462B-A82D-B4081DC8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2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5D761-F03E-4060-9799-E5055B6F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9F97C-EFE0-46B2-957A-FD662949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E702EC-1D85-4930-8884-60545A36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1DB3C4-5D3B-4BB6-AF51-373FAFFE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6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5D1724-B299-48D6-B222-715DFC8F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E3C7D1-77D3-4EEB-882D-CDA86024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BFBF11-FE82-446C-8989-332DBC27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4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18884-3DE2-4DB1-BF78-A53E861E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317CD-7FAD-4969-976D-7A881AC2F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178744-61DC-4129-B224-8790C4ABF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14766D-E797-4FF0-A0E8-219B1A95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095817-AB37-48F8-8E88-FCC25D65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D58EB-7747-4F79-842F-5EE35BE6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F52C8-F28F-4A5B-8F07-8C54A661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07FA27-FDEC-4AE1-928F-769ACA6E9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921945-B786-4C73-8817-1FBAEB0AC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2DD248-7C13-4A07-BAC0-4E2202E7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29DA3A-71F3-4B23-8E11-14537585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615ECF-0B39-479C-86C4-3657976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4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2CA02-097C-4B96-8331-52603D71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003027-495C-4D1A-9647-65EB1F3E2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08B4EA-1CF9-42FA-809A-C6C6AB7A7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58A4-2377-4FB5-8F93-E3B7F25C97C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50BA3-761C-450F-8D9F-E03A190D4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A879E-6997-4248-AC04-AC005C795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1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aast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naa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orum@naast.ru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Valeriy.Klimenko@ForTrent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naas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Изображение выглядит как текст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231" y="1172866"/>
            <a:ext cx="3350171" cy="20017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25" y="2382683"/>
            <a:ext cx="8694296" cy="135575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sz="4900" b="1" dirty="0">
                <a:solidFill>
                  <a:srgbClr val="00B050"/>
                </a:solidFill>
                <a:latin typeface="+mn-lt"/>
              </a:rPr>
              <a:t>III</a:t>
            </a:r>
            <a:r>
              <a:rPr lang="ru-RU" sz="4900" b="1" dirty="0">
                <a:solidFill>
                  <a:srgbClr val="00B050"/>
                </a:solidFill>
                <a:latin typeface="+mn-lt"/>
              </a:rPr>
              <a:t> Международный форум </a:t>
            </a:r>
            <a:br>
              <a:rPr lang="ru-RU" sz="4900" b="1" dirty="0">
                <a:solidFill>
                  <a:srgbClr val="00B050"/>
                </a:solidFill>
                <a:latin typeface="+mn-lt"/>
              </a:rPr>
            </a:br>
            <a:r>
              <a:rPr lang="ru-RU" sz="4900" b="1" dirty="0">
                <a:solidFill>
                  <a:srgbClr val="00B050"/>
                </a:solidFill>
                <a:latin typeface="+mn-lt"/>
              </a:rPr>
              <a:t>арендных и строительных компаний </a:t>
            </a:r>
            <a:r>
              <a:rPr lang="en-US" sz="4900" b="1" dirty="0">
                <a:solidFill>
                  <a:srgbClr val="00B050"/>
                </a:solidFill>
                <a:latin typeface="+mn-lt"/>
              </a:rPr>
              <a:t>/ </a:t>
            </a:r>
            <a:br>
              <a:rPr lang="ru-RU" sz="4900" b="1" dirty="0">
                <a:solidFill>
                  <a:srgbClr val="00B050"/>
                </a:solidFill>
                <a:latin typeface="+mn-lt"/>
              </a:rPr>
            </a:br>
            <a:r>
              <a:rPr lang="ru-RU" sz="4900" b="1" dirty="0">
                <a:solidFill>
                  <a:srgbClr val="00B050"/>
                </a:solidFill>
                <a:latin typeface="+mn-lt"/>
              </a:rPr>
              <a:t>Выставка строительной техники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 </a:t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4927" y="3529801"/>
            <a:ext cx="6499273" cy="911117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/>
              <a:t>19-20 </a:t>
            </a:r>
            <a:r>
              <a:rPr lang="ru-RU" sz="2800" b="1" u="sng" dirty="0"/>
              <a:t>сентября 2019</a:t>
            </a:r>
          </a:p>
          <a:p>
            <a:r>
              <a:rPr lang="ru-RU" sz="2800" b="1" u="sng" dirty="0"/>
              <a:t> Нижний Новгород</a:t>
            </a:r>
            <a:endParaRPr lang="ru-RU" sz="28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" y="-280"/>
            <a:ext cx="8839323" cy="986971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D0A61-755D-4F08-8279-7FFB3EEA9A62}"/>
              </a:ext>
            </a:extLst>
          </p:cNvPr>
          <p:cNvSpPr txBox="1"/>
          <p:nvPr/>
        </p:nvSpPr>
        <p:spPr>
          <a:xfrm>
            <a:off x="2503602" y="4378019"/>
            <a:ext cx="7329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B050"/>
                </a:solidFill>
              </a:rPr>
              <a:t>Рекламные и выставочные возможности</a:t>
            </a:r>
          </a:p>
        </p:txBody>
      </p:sp>
      <p:sp>
        <p:nvSpPr>
          <p:cNvPr id="11" name="Прямоугольник 3">
            <a:extLst>
              <a:ext uri="{FF2B5EF4-FFF2-40B4-BE49-F238E27FC236}">
                <a16:creationId xmlns:a16="http://schemas.microsoft.com/office/drawing/2014/main" id="{913603F0-9B54-452A-87A5-3FAF121B4575}"/>
              </a:ext>
            </a:extLst>
          </p:cNvPr>
          <p:cNvSpPr/>
          <p:nvPr/>
        </p:nvSpPr>
        <p:spPr>
          <a:xfrm rot="10800000">
            <a:off x="-2" y="5871029"/>
            <a:ext cx="12192001" cy="986971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CB3250-ED5A-4425-B003-4478125DE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232" y="197157"/>
            <a:ext cx="2075421" cy="7686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C9F541-58A5-4F0D-8717-B32D950782D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2168" y="169022"/>
            <a:ext cx="1603717" cy="768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18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3ECE96-CE1D-4CAA-9929-E2AF92A4D2A4}"/>
              </a:ext>
            </a:extLst>
          </p:cNvPr>
          <p:cNvSpPr/>
          <p:nvPr/>
        </p:nvSpPr>
        <p:spPr>
          <a:xfrm>
            <a:off x="0" y="-191660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0962E601-A69D-4890-803C-3F45C649488C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7E5A3-1A96-460D-A668-7CDD4F7F949E}"/>
              </a:ext>
            </a:extLst>
          </p:cNvPr>
          <p:cNvSpPr txBox="1"/>
          <p:nvPr/>
        </p:nvSpPr>
        <p:spPr>
          <a:xfrm>
            <a:off x="942536" y="1105358"/>
            <a:ext cx="105929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выступления с докладом (до 15 мин.) в программе Форума. 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размещения баннера компании на главной странице официального сайта НП «НААСТ» </a:t>
            </a:r>
            <a:r>
              <a:rPr lang="ru-RU" sz="2000" u="sng" dirty="0">
                <a:hlinkClick r:id="rId2"/>
              </a:rPr>
              <a:t>http://naast.ru/</a:t>
            </a:r>
            <a:r>
              <a:rPr lang="ru-RU" sz="2000" dirty="0"/>
              <a:t>  2 раза на срок 2 недели в течение года.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включения новости компании в автоматическую рассылку новостей Ассоциации по базе арендных компаний (более 1000 арендных компаний) 3 раза в течение года.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Бесплатное годовое партнерство в НП «НААСТ»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Участие до 3-х представителей компании во всех официальных мероприятиях Форума, включая Приветственный ужин и Культурную программу.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Упоминание компании-партнера во всех пост-релизах Форума.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71C93-5E57-431A-9889-5A7957B1AAF7}"/>
              </a:ext>
            </a:extLst>
          </p:cNvPr>
          <p:cNvSpPr txBox="1"/>
          <p:nvPr/>
        </p:nvSpPr>
        <p:spPr>
          <a:xfrm>
            <a:off x="1101968" y="4668584"/>
            <a:ext cx="9988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Стоимость пакета «Золотой партнер Форума» составляет </a:t>
            </a:r>
          </a:p>
          <a:p>
            <a:pPr algn="ctr"/>
            <a:r>
              <a:rPr lang="ru-RU" sz="2400" b="1" dirty="0"/>
              <a:t>     330 000 рублей / 4500 ЕВРО</a:t>
            </a:r>
            <a:endParaRPr lang="ru-RU" sz="2400" dirty="0"/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9F3233-BDBA-409B-AD73-F3155B5CB10C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3" name="Рисунок 12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A9B81D8-0C4B-491B-899A-5E1C399952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3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A6C372-5BEB-4BC4-AD10-AA86E867223F}"/>
              </a:ext>
            </a:extLst>
          </p:cNvPr>
          <p:cNvSpPr txBox="1"/>
          <p:nvPr/>
        </p:nvSpPr>
        <p:spPr>
          <a:xfrm>
            <a:off x="0" y="5506818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 hangingPunct="0"/>
            <a:r>
              <a:rPr lang="ru-RU" sz="2000" b="1" dirty="0"/>
              <a:t>Стоимость пакета «Серебряный партнер Форума» составляет </a:t>
            </a:r>
          </a:p>
          <a:p>
            <a:pPr lvl="0" algn="ctr" fontAlgn="base" hangingPunct="0"/>
            <a:r>
              <a:rPr lang="ru-RU" sz="2000" b="1" dirty="0"/>
              <a:t> 220 000 рублей/ 3000 ЕВРО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B63D9F-1FDF-4288-9D8D-E7556D458656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084EDF3F-C536-4270-97D7-8EEE9A5CB138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75A7C-7781-40FE-9715-C7B95E023951}"/>
              </a:ext>
            </a:extLst>
          </p:cNvPr>
          <p:cNvSpPr txBox="1"/>
          <p:nvPr/>
        </p:nvSpPr>
        <p:spPr>
          <a:xfrm>
            <a:off x="2410264" y="335315"/>
            <a:ext cx="7371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Пакет «Серебряный партнер Форума</a:t>
            </a:r>
            <a:r>
              <a:rPr lang="ru-RU" b="1" dirty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C0303-0F9A-4E4C-B3F5-A8C582F2364B}"/>
              </a:ext>
            </a:extLst>
          </p:cNvPr>
          <p:cNvSpPr txBox="1"/>
          <p:nvPr/>
        </p:nvSpPr>
        <p:spPr>
          <a:xfrm>
            <a:off x="276464" y="749077"/>
            <a:ext cx="1163907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/>
              <a:t>Партнерский пакет включает, но не ограничивается следующими мероприятиями: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статуса «Серебряный партнер Форума» с возможностью его использования в собственных рекламных кампаниях.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Размещение логотипа компании во всех рекламных и информационных материалах Форума.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открытой выставочной площадки для размещения до 2-х единиц техники или оборудованного выставочного стенда 6 </a:t>
            </a:r>
            <a:r>
              <a:rPr lang="ru-RU" sz="1900" dirty="0" err="1"/>
              <a:t>кв.м</a:t>
            </a:r>
            <a:r>
              <a:rPr lang="ru-RU" sz="1900" dirty="0"/>
              <a:t>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Публикация рекламного модуля (форматом ½ полосы) о компании-партнере (предоставляется компанией-партнером) в официальных материалах Форума.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Возможность вложить в пакет участника Форума рекламные материалы компании-партнера.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Возможность размещения баннера компании на главной странице официального сайта НП «НААСТ» </a:t>
            </a:r>
            <a:r>
              <a:rPr lang="ru-RU" sz="1900" u="sng" dirty="0">
                <a:hlinkClick r:id="rId2"/>
              </a:rPr>
              <a:t>http://naast.ru/</a:t>
            </a:r>
            <a:r>
              <a:rPr lang="ru-RU" sz="1900" dirty="0"/>
              <a:t>  на срок 2 недели в течение года.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Возможность включения новости компании в автоматическую рассылку новостей Ассоциации по базе арендных компаний (более 1000 арендных компаний) 2 раза в течение года.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Участие 2-х представителей компании во всех официальных мероприятиях Форума, включая Приветственный фуршет и Культурную программу. 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Упоминание компании-партнера во всех пост-релизах Форума.               </a:t>
            </a:r>
          </a:p>
          <a:p>
            <a:pPr lvl="0" fontAlgn="base" hangingPunct="0"/>
            <a:r>
              <a:rPr lang="ru-RU" dirty="0"/>
              <a:t> </a:t>
            </a:r>
          </a:p>
        </p:txBody>
      </p:sp>
      <p:pic>
        <p:nvPicPr>
          <p:cNvPr id="11" name="Рисунок 10" descr="Изображение выглядит как зубчатая передача, металлоиздел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51E9B35-4DEE-4552-98F5-50F21F5F86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238" y="53987"/>
            <a:ext cx="1098452" cy="10984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2474D8-769A-4BA4-9A57-4BBB2672BD51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4" name="Рисунок 1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982315C-DB8E-4A7B-A5D9-83FD24B586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5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701DE4-2207-4CFC-B865-09CA84565381}"/>
              </a:ext>
            </a:extLst>
          </p:cNvPr>
          <p:cNvSpPr/>
          <p:nvPr/>
        </p:nvSpPr>
        <p:spPr>
          <a:xfrm>
            <a:off x="0" y="-60397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3C43C869-AE13-49B5-A84B-036BD4A97967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0A62F-2501-4187-83F8-51BA33C68E70}"/>
              </a:ext>
            </a:extLst>
          </p:cNvPr>
          <p:cNvSpPr txBox="1"/>
          <p:nvPr/>
        </p:nvSpPr>
        <p:spPr>
          <a:xfrm>
            <a:off x="2181333" y="497090"/>
            <a:ext cx="7829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Пакет «Бронзовый партнер Форума»</a:t>
            </a:r>
            <a:endParaRPr lang="ru-RU" sz="24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4F8F5-39D1-4FE3-BA68-4BC9FD703A7D}"/>
              </a:ext>
            </a:extLst>
          </p:cNvPr>
          <p:cNvSpPr txBox="1"/>
          <p:nvPr/>
        </p:nvSpPr>
        <p:spPr>
          <a:xfrm>
            <a:off x="699442" y="1024420"/>
            <a:ext cx="1079310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Партнерский пакет включает, но не ограничивается следующими мероприятиями: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Предоставление статуса «Бронзовый партнер Форума» с возможностью его использования в собственных рекламных целях.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Размещение логотипа компании во всех рекламных и информационных материалах Форума.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Предоставление открытой выставочной площадки для размещения одной единицы техники или оборудованного выставочного стенда 4 </a:t>
            </a:r>
            <a:r>
              <a:rPr lang="ru-RU" sz="2000" dirty="0" err="1"/>
              <a:t>кв.м</a:t>
            </a:r>
            <a:r>
              <a:rPr lang="ru-RU" sz="2000" dirty="0"/>
              <a:t>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вложить в пакет участника Форума рекламные материалы компании-партнера.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Публикация рекламного модуля (форматом ¼ полосы) о компании-партнере (предоставляется компанией-партнером) в официальных материалах Форума.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включения новости компании в автоматическую рассылку новостей Ассоциации по базе арендных компаний (более 1000 арендных компаний) 2 раза в течение года.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Участие представителя компании во всех официальных мероприятиях Форума, включая Приветственный фуршет и Культурная программа.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Упоминание компании-партнера во всех пост-релизах Форума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B0AF5-1BA2-4F10-9D11-D66FB1F8E89D}"/>
              </a:ext>
            </a:extLst>
          </p:cNvPr>
          <p:cNvSpPr txBox="1"/>
          <p:nvPr/>
        </p:nvSpPr>
        <p:spPr>
          <a:xfrm>
            <a:off x="0" y="5388821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Стоимость пакета «Бронзовый партнер Форума» составляет </a:t>
            </a:r>
          </a:p>
          <a:p>
            <a:pPr algn="ctr"/>
            <a:r>
              <a:rPr lang="ru-RU" sz="2000" b="1" dirty="0"/>
              <a:t>150 000 рублей/ 2000 ЕВРО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2" name="Рисунок 11" descr="Изображение выглядит как зубчатая передача, металлоиздел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9FBB710-5569-4F0D-A6B1-1927C9FDA9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272" y="129254"/>
            <a:ext cx="1263003" cy="126300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5E1C46-EB04-45C7-8EBF-FE8FEC3884BA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5" name="Рисунок 1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4D82D59-02BE-4086-B934-11B6E304D1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20829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4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182ABC-0EDD-40A8-A6BD-1C0B2A1D4A55}"/>
              </a:ext>
            </a:extLst>
          </p:cNvPr>
          <p:cNvSpPr/>
          <p:nvPr/>
        </p:nvSpPr>
        <p:spPr>
          <a:xfrm>
            <a:off x="0" y="-60397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3EDC2BFB-C01B-4870-AA8A-3BD4454BC812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7DE2E-3D33-4F9F-8944-C924FEC708EC}"/>
              </a:ext>
            </a:extLst>
          </p:cNvPr>
          <p:cNvSpPr txBox="1"/>
          <p:nvPr/>
        </p:nvSpPr>
        <p:spPr>
          <a:xfrm>
            <a:off x="670552" y="923930"/>
            <a:ext cx="10140527" cy="427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49BF5D"/>
                </a:solidFill>
              </a:rPr>
              <a:t>Контакты:</a:t>
            </a:r>
          </a:p>
          <a:p>
            <a:pPr>
              <a:lnSpc>
                <a:spcPct val="110000"/>
              </a:lnSpc>
            </a:pPr>
            <a:r>
              <a:rPr lang="ru-RU" dirty="0"/>
              <a:t>Национальная Ассоциация Арендодателей Строительной Техники (НААСТ) </a:t>
            </a:r>
          </a:p>
          <a:p>
            <a:pPr>
              <a:lnSpc>
                <a:spcPct val="110000"/>
              </a:lnSpc>
            </a:pPr>
            <a:r>
              <a:rPr lang="ru-RU" b="1" dirty="0"/>
              <a:t>Клименко Валерий, президент</a:t>
            </a:r>
          </a:p>
          <a:p>
            <a:pPr>
              <a:lnSpc>
                <a:spcPct val="110000"/>
              </a:lnSpc>
            </a:pPr>
            <a:r>
              <a:rPr lang="ru-RU" dirty="0"/>
              <a:t>Тел</a:t>
            </a:r>
            <a:r>
              <a:rPr lang="en-US" dirty="0"/>
              <a:t>.: +7 (985)763-09-07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en-US" dirty="0"/>
              <a:t>E-mail: </a:t>
            </a:r>
            <a:r>
              <a:rPr lang="en-US" u="sng" dirty="0">
                <a:hlinkClick r:id="rId2"/>
              </a:rPr>
              <a:t>Valeriy.Klimenko@ForTrent.net</a:t>
            </a:r>
            <a:endParaRPr lang="ru-RU" dirty="0"/>
          </a:p>
          <a:p>
            <a:pPr>
              <a:lnSpc>
                <a:spcPct val="110000"/>
              </a:lnSpc>
            </a:pP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Национальная Ассоциация Арендодателей Строительной Техники (НААСТ) </a:t>
            </a:r>
          </a:p>
          <a:p>
            <a:pPr>
              <a:lnSpc>
                <a:spcPct val="110000"/>
              </a:lnSpc>
            </a:pPr>
            <a:r>
              <a:rPr lang="ru-RU" b="1" dirty="0" err="1"/>
              <a:t>Масленкова</a:t>
            </a:r>
            <a:r>
              <a:rPr lang="ru-RU" b="1" dirty="0"/>
              <a:t> Алина, координатор Форума</a:t>
            </a:r>
          </a:p>
          <a:p>
            <a:pPr>
              <a:lnSpc>
                <a:spcPct val="110000"/>
              </a:lnSpc>
            </a:pPr>
            <a:r>
              <a:rPr lang="ru-RU" dirty="0"/>
              <a:t>Тел</a:t>
            </a:r>
            <a:r>
              <a:rPr lang="en-US" dirty="0"/>
              <a:t>.: +7 (903)462</a:t>
            </a:r>
            <a:r>
              <a:rPr lang="ru-RU" dirty="0"/>
              <a:t>-</a:t>
            </a:r>
            <a:r>
              <a:rPr lang="en-US" dirty="0"/>
              <a:t>66</a:t>
            </a:r>
            <a:r>
              <a:rPr lang="ru-RU" dirty="0"/>
              <a:t>-</a:t>
            </a:r>
            <a:r>
              <a:rPr lang="en-US" dirty="0"/>
              <a:t>45 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en-US" dirty="0"/>
              <a:t>E-mail: </a:t>
            </a:r>
            <a:r>
              <a:rPr lang="en-US" u="sng" dirty="0">
                <a:hlinkClick r:id="rId3"/>
              </a:rPr>
              <a:t>forum@naast.ru</a:t>
            </a:r>
            <a:r>
              <a:rPr lang="en-US" u="sng" dirty="0"/>
              <a:t> </a:t>
            </a:r>
            <a:endParaRPr lang="ru-RU" u="sng" dirty="0"/>
          </a:p>
          <a:p>
            <a:pPr>
              <a:lnSpc>
                <a:spcPct val="110000"/>
              </a:lnSpc>
            </a:pPr>
            <a:endParaRPr lang="ru-RU" u="sng" dirty="0"/>
          </a:p>
          <a:p>
            <a:pPr>
              <a:lnSpc>
                <a:spcPct val="110000"/>
              </a:lnSpc>
            </a:pPr>
            <a:r>
              <a:rPr lang="ru-RU" b="1" u="sng" dirty="0"/>
              <a:t>Подробности о Форуме на сайте </a:t>
            </a:r>
            <a:r>
              <a:rPr lang="en-US" b="1" u="sng" dirty="0">
                <a:hlinkClick r:id="rId4"/>
              </a:rPr>
              <a:t>www.naast.ru</a:t>
            </a:r>
            <a:r>
              <a:rPr lang="en-US" b="1" u="sng" dirty="0"/>
              <a:t> </a:t>
            </a:r>
            <a:endParaRPr lang="ru-RU" b="1" dirty="0"/>
          </a:p>
          <a:p>
            <a:endParaRPr lang="ru-RU" dirty="0"/>
          </a:p>
        </p:txBody>
      </p:sp>
      <p:pic>
        <p:nvPicPr>
          <p:cNvPr id="13" name="Рисунок 12" descr="Изображение выглядит как человек, внутренний, люди, группа&#10;&#10;Описание создано автоматически">
            <a:extLst>
              <a:ext uri="{FF2B5EF4-FFF2-40B4-BE49-F238E27FC236}">
                <a16:creationId xmlns:a16="http://schemas.microsoft.com/office/drawing/2014/main" id="{7EB52DEE-D4A0-434A-856F-894B842467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155" y="1346335"/>
            <a:ext cx="3046390" cy="20177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потолок, человек, пол&#10;&#10;Описание создано автоматически">
            <a:extLst>
              <a:ext uri="{FF2B5EF4-FFF2-40B4-BE49-F238E27FC236}">
                <a16:creationId xmlns:a16="http://schemas.microsoft.com/office/drawing/2014/main" id="{FB34BE0D-DBEA-4091-A6ED-70547DEF63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155" y="3786479"/>
            <a:ext cx="3046390" cy="228479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7287460-EF1F-4BAA-983A-84D33CF22957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7" name="Рисунок 1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95EC19A-AA5A-4D34-9A69-21BB361C62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79" y="5619548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0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6C50813-71CD-4C75-93B0-04011438DB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022" y="5673173"/>
            <a:ext cx="1462978" cy="874129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E12F43-6B04-47AC-88F2-9FA22DAC7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869482"/>
              </p:ext>
            </p:extLst>
          </p:nvPr>
        </p:nvGraphicFramePr>
        <p:xfrm>
          <a:off x="4467726" y="1279258"/>
          <a:ext cx="7170821" cy="484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ED7467-4F2C-45F8-8BAE-1DED0CBC6771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263BA711-1567-498D-8874-8284ABB09D30}"/>
              </a:ext>
            </a:extLst>
          </p:cNvPr>
          <p:cNvSpPr/>
          <p:nvPr/>
        </p:nvSpPr>
        <p:spPr>
          <a:xfrm rot="10800000">
            <a:off x="0" y="6521011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18F76A-FF58-4203-BF10-70C248B0D0C5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9FE8A-8FB9-4DAD-8A2C-1D1D0272F446}"/>
              </a:ext>
            </a:extLst>
          </p:cNvPr>
          <p:cNvSpPr txBox="1"/>
          <p:nvPr/>
        </p:nvSpPr>
        <p:spPr>
          <a:xfrm>
            <a:off x="553453" y="365126"/>
            <a:ext cx="1063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Международный форум арендных и строительных компаний 2017, 2018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Итоги и статистика</a:t>
            </a:r>
          </a:p>
          <a:p>
            <a:pPr algn="ctr"/>
            <a:endParaRPr lang="ru-RU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C691B-E476-4D7F-87D6-BF45BD0B700D}"/>
              </a:ext>
            </a:extLst>
          </p:cNvPr>
          <p:cNvSpPr txBox="1"/>
          <p:nvPr/>
        </p:nvSpPr>
        <p:spPr>
          <a:xfrm>
            <a:off x="553453" y="1598784"/>
            <a:ext cx="5317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Среднее количество участников – 200 человек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География участников: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Россия,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Белоруссия,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Казахстан,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Болгария,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Франция,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Польша,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Финляндия,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Германия,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Италия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США,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Великобритания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Китай</a:t>
            </a:r>
          </a:p>
        </p:txBody>
      </p:sp>
    </p:spTree>
    <p:extLst>
      <p:ext uri="{BB962C8B-B14F-4D97-AF65-F5344CB8AC3E}">
        <p14:creationId xmlns:p14="http://schemas.microsoft.com/office/powerpoint/2010/main" val="169905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отолок, внутренний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A71DDF1B-E5B9-444F-B7AD-876373D3EC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31" y="957505"/>
            <a:ext cx="3733200" cy="24885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внутренний, потоло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C7C36907-AC59-4711-9590-91F5052A2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8" y="3665953"/>
            <a:ext cx="3733200" cy="24885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C4677A-5F5A-4E1F-93AC-AA7C20BB17DE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CE6EE17B-BD37-4C25-A2E8-8FF87AA36F75}"/>
              </a:ext>
            </a:extLst>
          </p:cNvPr>
          <p:cNvSpPr/>
          <p:nvPr/>
        </p:nvSpPr>
        <p:spPr>
          <a:xfrm rot="10800000">
            <a:off x="0" y="6492875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A858D-1013-4431-B783-2CCF5317D7EA}"/>
              </a:ext>
            </a:extLst>
          </p:cNvPr>
          <p:cNvSpPr txBox="1"/>
          <p:nvPr/>
        </p:nvSpPr>
        <p:spPr>
          <a:xfrm>
            <a:off x="1726644" y="499800"/>
            <a:ext cx="816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Фотографии мероприятий</a:t>
            </a:r>
          </a:p>
        </p:txBody>
      </p:sp>
      <p:pic>
        <p:nvPicPr>
          <p:cNvPr id="12" name="Рисунок 11" descr="Изображение выглядит как человек, внутренний, люди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EA1AB74-993D-46A7-9CFF-15EA5CDF85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8" y="1024964"/>
            <a:ext cx="3731935" cy="247180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дание, дорога, внешний, грузов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14BD471-F1E4-4349-9946-0A5A4342BF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31" y="3615518"/>
            <a:ext cx="3733200" cy="246924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внутренний, люди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FEB11A1-A90A-477E-B6EE-4B3F4A2154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441" y="2165296"/>
            <a:ext cx="3733200" cy="246391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6622FE-1538-469D-A54E-3FDF93C6960C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7" name="Рисунок 1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318E671-047C-4117-8B60-20360840AD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5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E98A4332-B8B4-462B-9A60-68E1CBACD596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0F2A5A19-1F72-4AC1-A33B-7B01F007937E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6AF28-2775-4E60-801C-5F6C211C9E85}"/>
              </a:ext>
            </a:extLst>
          </p:cNvPr>
          <p:cNvSpPr txBox="1"/>
          <p:nvPr/>
        </p:nvSpPr>
        <p:spPr>
          <a:xfrm>
            <a:off x="681140" y="500324"/>
            <a:ext cx="10829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dirty="0">
                <a:solidFill>
                  <a:srgbClr val="00B050"/>
                </a:solidFill>
                <a:effectLst/>
              </a:rPr>
              <a:t>Место проведения форума в 2019 году –Нижний Новгород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Рисунок 8" descr="Изображение выглядит как вода, природ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1A795E-482B-4800-A341-D001E868D8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36" y="3312898"/>
            <a:ext cx="4239252" cy="275975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ебо, гора, внешний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ABD8B25-1F2A-426B-BB06-8FD31F466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436" y="1105773"/>
            <a:ext cx="3620619" cy="27612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небо, трав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7AE3F03-7C02-4959-BD35-635BA6A8F5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652" y="3311451"/>
            <a:ext cx="4161306" cy="27612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небо, трава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F2597D9D-843C-44DF-85B6-38F3DCE36F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387" y="1238988"/>
            <a:ext cx="3509768" cy="27612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D982C9-8F80-4570-99E8-7C6F77E9FAB6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5" name="Рисунок 1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7FE5E1E-0F4A-495A-B831-0A59C0D47A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9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A7229782-9501-45B0-9732-C34BE32C9B27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2CEB0ECC-A807-4715-BFDC-B7FE8AA86F2A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C650F-3088-446F-A573-1AB54663926F}"/>
              </a:ext>
            </a:extLst>
          </p:cNvPr>
          <p:cNvSpPr txBox="1"/>
          <p:nvPr/>
        </p:nvSpPr>
        <p:spPr>
          <a:xfrm>
            <a:off x="0" y="65374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Программа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0A3D0-DBDC-4DFE-B80E-B1F077F0C3DF}"/>
              </a:ext>
            </a:extLst>
          </p:cNvPr>
          <p:cNvSpPr txBox="1"/>
          <p:nvPr/>
        </p:nvSpPr>
        <p:spPr>
          <a:xfrm>
            <a:off x="566933" y="1099055"/>
            <a:ext cx="1105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 сентября с 09:00 до 17:00 – Деловая программа</a:t>
            </a:r>
            <a:r>
              <a:rPr lang="en-US" sz="2000" b="1" dirty="0"/>
              <a:t>/</a:t>
            </a:r>
            <a:r>
              <a:rPr lang="ru-RU" sz="2000" b="1" dirty="0"/>
              <a:t>выставка строительной техники                       </a:t>
            </a:r>
            <a:r>
              <a:rPr lang="ru-RU" sz="2000" dirty="0"/>
              <a:t>(ВЦ «Нижегородская ярмарка»)</a:t>
            </a:r>
          </a:p>
          <a:p>
            <a:r>
              <a:rPr lang="ru-RU" sz="2000" dirty="0"/>
              <a:t>Историческое место, бывшее место расположение крупнейшей ярмарки Российской империи</a:t>
            </a:r>
          </a:p>
          <a:p>
            <a:r>
              <a:rPr lang="ru-RU" sz="2000" dirty="0"/>
              <a:t>В настоящее время – главный выставочный центр города </a:t>
            </a:r>
          </a:p>
        </p:txBody>
      </p:sp>
      <p:pic>
        <p:nvPicPr>
          <p:cNvPr id="3" name="Рисунок 2" descr="Изображение выглядит как внутренний, пол, здание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3922645-AB6D-4420-8CDD-F34A8A4C02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663" y="2485278"/>
            <a:ext cx="4132219" cy="3099164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бо, трава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06FEEABC-0937-40F4-BD6E-BC7DBBEAD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33" y="2485278"/>
            <a:ext cx="5744635" cy="309916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133568-1CFC-4E7B-94E5-C5D2323000A1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4" name="Рисунок 1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F3BFEFE-357E-4FF1-AE9D-C1855DDB6C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6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A7229782-9501-45B0-9732-C34BE32C9B27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2CEB0ECC-A807-4715-BFDC-B7FE8AA86F2A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C650F-3088-446F-A573-1AB54663926F}"/>
              </a:ext>
            </a:extLst>
          </p:cNvPr>
          <p:cNvSpPr txBox="1"/>
          <p:nvPr/>
        </p:nvSpPr>
        <p:spPr>
          <a:xfrm>
            <a:off x="0" y="65374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Программа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0A3D0-DBDC-4DFE-B80E-B1F077F0C3DF}"/>
              </a:ext>
            </a:extLst>
          </p:cNvPr>
          <p:cNvSpPr txBox="1"/>
          <p:nvPr/>
        </p:nvSpPr>
        <p:spPr>
          <a:xfrm>
            <a:off x="566933" y="1099055"/>
            <a:ext cx="1140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 сентября, 17:30 – 19:00 – </a:t>
            </a:r>
            <a:r>
              <a:rPr lang="en-US" sz="2000" b="1" dirty="0"/>
              <a:t>Pre-party, </a:t>
            </a:r>
            <a:r>
              <a:rPr lang="ru-RU" sz="2000" b="1" dirty="0"/>
              <a:t>нетворкинг </a:t>
            </a:r>
            <a:r>
              <a:rPr lang="ru-RU" sz="2000" dirty="0"/>
              <a:t>(ресторан «</a:t>
            </a:r>
            <a:r>
              <a:rPr lang="ru-RU" sz="2000" dirty="0" err="1"/>
              <a:t>Синема</a:t>
            </a:r>
            <a:r>
              <a:rPr lang="ru-RU" sz="2000" dirty="0"/>
              <a:t>», </a:t>
            </a:r>
            <a:r>
              <a:rPr lang="en-US" sz="2000" dirty="0" err="1"/>
              <a:t>Marins</a:t>
            </a:r>
            <a:r>
              <a:rPr lang="en-US" sz="2000" dirty="0"/>
              <a:t> Park Hotel</a:t>
            </a:r>
            <a:r>
              <a:rPr lang="ru-RU" sz="2000" dirty="0"/>
              <a:t>)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19 сентября, начало в 19:00 – Приветственный ужин </a:t>
            </a:r>
            <a:r>
              <a:rPr lang="ru-RU" sz="2000" dirty="0"/>
              <a:t>(ресторан «</a:t>
            </a:r>
            <a:r>
              <a:rPr lang="ru-RU" sz="2000" dirty="0" err="1"/>
              <a:t>Синема</a:t>
            </a:r>
            <a:r>
              <a:rPr lang="ru-RU" sz="2000" dirty="0"/>
              <a:t>», </a:t>
            </a:r>
            <a:r>
              <a:rPr lang="en-US" sz="2000" dirty="0" err="1"/>
              <a:t>Marins</a:t>
            </a:r>
            <a:r>
              <a:rPr lang="en-US" sz="2000" dirty="0"/>
              <a:t> Park Hotel</a:t>
            </a:r>
            <a:r>
              <a:rPr lang="ru-RU" sz="2000" dirty="0"/>
              <a:t>)</a:t>
            </a:r>
            <a:r>
              <a:rPr lang="ru-RU" sz="2000" b="1" dirty="0"/>
              <a:t> </a:t>
            </a:r>
          </a:p>
          <a:p>
            <a:r>
              <a:rPr lang="ru-RU" sz="2000" dirty="0"/>
              <a:t>Во время ужина пройдет церемония награждения победителей конкурса </a:t>
            </a:r>
            <a:r>
              <a:rPr lang="ru-RU" sz="2000" b="1" dirty="0"/>
              <a:t>«Всероссийская арендная премия»</a:t>
            </a:r>
          </a:p>
          <a:p>
            <a:r>
              <a:rPr lang="ru-RU" sz="2000" b="1" dirty="0"/>
              <a:t>20 сентября, начало в 10:00 – Культурная программа и </a:t>
            </a:r>
            <a:r>
              <a:rPr lang="en-US" sz="2000" b="1" dirty="0"/>
              <a:t>net-working</a:t>
            </a:r>
            <a:endParaRPr lang="ru-RU" sz="20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133568-1CFC-4E7B-94E5-C5D2323000A1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4" name="Рисунок 1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F3BFEFE-357E-4FF1-AE9D-C1855DDB6C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30837"/>
            <a:ext cx="1462978" cy="874129"/>
          </a:xfrm>
          <a:prstGeom prst="rect">
            <a:avLst/>
          </a:prstGeom>
        </p:spPr>
      </p:pic>
      <p:pic>
        <p:nvPicPr>
          <p:cNvPr id="4" name="Рисунок 3" descr="Изображение выглядит как небо, дорога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E7F9C5B7-F0A1-4C91-9113-A525D9782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3" y="2696966"/>
            <a:ext cx="5022964" cy="281756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, здание, внутренний, стул&#10;&#10;Автоматически созданное описание">
            <a:extLst>
              <a:ext uri="{FF2B5EF4-FFF2-40B4-BE49-F238E27FC236}">
                <a16:creationId xmlns:a16="http://schemas.microsoft.com/office/drawing/2014/main" id="{4CBB7E35-4590-4CAE-9102-8305706E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10" y="2773929"/>
            <a:ext cx="6044418" cy="26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A7229782-9501-45B0-9732-C34BE32C9B27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2CEB0ECC-A807-4715-BFDC-B7FE8AA86F2A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C650F-3088-446F-A573-1AB54663926F}"/>
              </a:ext>
            </a:extLst>
          </p:cNvPr>
          <p:cNvSpPr txBox="1"/>
          <p:nvPr/>
        </p:nvSpPr>
        <p:spPr>
          <a:xfrm>
            <a:off x="0" y="65374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Выставка строительной техники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0A3D0-DBDC-4DFE-B80E-B1F077F0C3DF}"/>
              </a:ext>
            </a:extLst>
          </p:cNvPr>
          <p:cNvSpPr txBox="1"/>
          <p:nvPr/>
        </p:nvSpPr>
        <p:spPr>
          <a:xfrm>
            <a:off x="566933" y="1099055"/>
            <a:ext cx="11058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рамках мероприятия планируется проведение выставки строительной техники и оборудования отечественных и зарубежных производителей</a:t>
            </a:r>
          </a:p>
          <a:p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86EC6-437A-4727-80A0-4294D354F7EF}"/>
              </a:ext>
            </a:extLst>
          </p:cNvPr>
          <p:cNvSpPr txBox="1"/>
          <p:nvPr/>
        </p:nvSpPr>
        <p:spPr>
          <a:xfrm>
            <a:off x="608328" y="1960818"/>
            <a:ext cx="41821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Разделы выставки: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гидравлические самоходные подъемники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мачтовые подъемники и строительные лифты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дорожно-строительная техника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складская техника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оборудование по работе с бетоном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офисные модули, контейнеры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генераторы/компрессоры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строительные леса и опалубка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и многое другое</a:t>
            </a:r>
          </a:p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6FF3D5-E763-4B92-8939-15818320526B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20" name="Рисунок 19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BF511D1-89C2-4B4B-B16D-2E89B43466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нешний, дерево, доро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DBE99B1-1442-475D-9209-5777D3ACC1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247" y="3038742"/>
            <a:ext cx="3938301" cy="2608485"/>
          </a:xfrm>
          <a:prstGeom prst="rect">
            <a:avLst/>
          </a:prstGeom>
        </p:spPr>
      </p:pic>
      <p:pic>
        <p:nvPicPr>
          <p:cNvPr id="8" name="Рисунок 7" descr="Изображение выглядит как дорога, внешний, неб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9A63F38-39F8-4E39-AA19-24A36F898B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205" y="1827756"/>
            <a:ext cx="3621290" cy="23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4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A2AB90-FB56-4801-9252-167D1EAAE295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5E89E394-3DDD-4A05-94C0-10E78901FA8B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1F5B1-8812-4A30-B68A-18C9FB516C0D}"/>
              </a:ext>
            </a:extLst>
          </p:cNvPr>
          <p:cNvSpPr txBox="1"/>
          <p:nvPr/>
        </p:nvSpPr>
        <p:spPr>
          <a:xfrm>
            <a:off x="1209822" y="432104"/>
            <a:ext cx="997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Предлагаем Вам стать официальным партнером Форума!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7BF60-0D94-48DF-876F-3A99A2549E0A}"/>
              </a:ext>
            </a:extLst>
          </p:cNvPr>
          <p:cNvSpPr txBox="1"/>
          <p:nvPr/>
        </p:nvSpPr>
        <p:spPr>
          <a:xfrm>
            <a:off x="579121" y="1080781"/>
            <a:ext cx="112353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Что даёт участие в Форуме в качестве партнера?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выйти на российский рынок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расширить географию продаж по Центральной части России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вступить в прямые контакты с арендными компаниями  и строительными компаниями России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проведение полномасштабной презентации вашей продукции и услуг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изучение политики конкурентов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создание и поддержание имиджа компании</a:t>
            </a:r>
          </a:p>
          <a:p>
            <a:r>
              <a:rPr lang="ru-RU" sz="2000" dirty="0"/>
              <a:t>Формат мероприятия предполагает широкие возможности для продвижения товаров и услуг партнеров как в секторе B2B, так и B2C. </a:t>
            </a:r>
          </a:p>
          <a:p>
            <a:r>
              <a:rPr lang="ru-RU" sz="2000" b="1" dirty="0"/>
              <a:t>Количество участников – 200-250 человек + посетители выставки – прямые клиенты-покупатели техники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Оргкомитет Форума готов </a:t>
            </a:r>
            <a:r>
              <a:rPr lang="ru-RU" sz="2000" b="1" dirty="0"/>
              <a:t>обсуждать</a:t>
            </a:r>
            <a:r>
              <a:rPr lang="ru-RU" sz="2000" dirty="0"/>
              <a:t> спектр предоставляемых услуг и совместно разработать </a:t>
            </a:r>
            <a:r>
              <a:rPr lang="ru-RU" sz="2000" b="1" dirty="0"/>
              <a:t>индивидуальную </a:t>
            </a:r>
            <a:r>
              <a:rPr lang="ru-RU" sz="2000" b="1"/>
              <a:t>программу</a:t>
            </a:r>
            <a:r>
              <a:rPr lang="ru-RU" sz="2000"/>
              <a:t> партнерского </a:t>
            </a:r>
            <a:r>
              <a:rPr lang="ru-RU" sz="2000" dirty="0"/>
              <a:t>участия, максимально отвечающую Вашим интересам. 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E0688F-7C0C-487B-B891-E2CCC234EB87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2" name="Рисунок 11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3EB5873-D1CC-4FEE-ADA2-C5AA0F7F7C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4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333865-94B6-4047-9DE2-87829E846EA4}"/>
              </a:ext>
            </a:extLst>
          </p:cNvPr>
          <p:cNvSpPr/>
          <p:nvPr/>
        </p:nvSpPr>
        <p:spPr>
          <a:xfrm>
            <a:off x="0" y="-6410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5453FBE-245A-4FF0-B287-F57875063AF8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1AFE4-F0EF-4D68-9C57-758CA561AE6E}"/>
              </a:ext>
            </a:extLst>
          </p:cNvPr>
          <p:cNvSpPr txBox="1"/>
          <p:nvPr/>
        </p:nvSpPr>
        <p:spPr>
          <a:xfrm>
            <a:off x="2536873" y="758838"/>
            <a:ext cx="6583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Пакет «Золотой партнер Форума»</a:t>
            </a:r>
            <a:endParaRPr lang="ru-RU" sz="28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E9A1A-EB83-420A-AB27-2B4A9FB902AD}"/>
              </a:ext>
            </a:extLst>
          </p:cNvPr>
          <p:cNvSpPr txBox="1"/>
          <p:nvPr/>
        </p:nvSpPr>
        <p:spPr>
          <a:xfrm>
            <a:off x="632171" y="1365545"/>
            <a:ext cx="110712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Партнерский пакет включает, но не ограничивается следующими мероприятиями: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Предоставление статуса «Золотой партнер Форума» с возможностью его использования в собственных рекламных целях.</a:t>
            </a:r>
          </a:p>
          <a:p>
            <a:pPr marL="34290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Предоставление открытой выставочной площадки для размещения до 2-х единиц техники или оборудованного выставочного стенда 8 </a:t>
            </a:r>
            <a:r>
              <a:rPr lang="ru-RU" sz="2000" dirty="0" err="1"/>
              <a:t>кв.м</a:t>
            </a:r>
            <a:r>
              <a:rPr lang="ru-RU" sz="2000" dirty="0"/>
              <a:t>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Размещение логотипа компании во всех рекламных и информационных материалах Форума.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Размещение логотипа компании на </a:t>
            </a:r>
            <a:r>
              <a:rPr lang="ru-RU" sz="2000" dirty="0" err="1"/>
              <a:t>бэйджах</a:t>
            </a:r>
            <a:r>
              <a:rPr lang="ru-RU" sz="2000" dirty="0"/>
              <a:t> участников.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Размещение баннера или другого рекламоносителя партнера (предоставляется компанией-партнером) в зале проведения Форума.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проведения опроса во время форума среди его участников (опрос проводят работники НП «НААСТ» с помощью интерактивного мобильного приложения)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вложить в пакет участника Форума рекламные материалы компании-партнера.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Публикация рекламного модуля о компании-партнера (предоставляется компанией-партнером) в официальных материалах Форума.</a:t>
            </a:r>
          </a:p>
          <a:p>
            <a:endParaRPr lang="ru-RU" dirty="0"/>
          </a:p>
        </p:txBody>
      </p:sp>
      <p:pic>
        <p:nvPicPr>
          <p:cNvPr id="11" name="Рисунок 10" descr="Изображение выглядит как зубчатая передача, металлоиздел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A5EA63D-8510-44DF-B5E6-2DC1265B53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935" y="430432"/>
            <a:ext cx="1299894" cy="129989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DBC68C-0573-416D-8F8A-5EA4CFE8E5A4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4" name="Рисунок 1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D8E429F-C0BC-4F73-8F00-CF46FD2EB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08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1035</Words>
  <Application>Microsoft Office PowerPoint</Application>
  <PresentationFormat>Широкоэкранный</PresentationFormat>
  <Paragraphs>125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III Международный форум  арендных и строительных компаний /  Выставка строительной техники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2-ой Международный форум  арендных и строительных компаний</dc:title>
  <dc:creator>Мария Усачёва</dc:creator>
  <cp:lastModifiedBy>Mary</cp:lastModifiedBy>
  <cp:revision>64</cp:revision>
  <dcterms:created xsi:type="dcterms:W3CDTF">2018-05-26T11:46:18Z</dcterms:created>
  <dcterms:modified xsi:type="dcterms:W3CDTF">2019-07-11T12:48:07Z</dcterms:modified>
</cp:coreProperties>
</file>