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89" r:id="rId4"/>
    <p:sldId id="290" r:id="rId5"/>
    <p:sldId id="302" r:id="rId6"/>
    <p:sldId id="286" r:id="rId7"/>
    <p:sldId id="303" r:id="rId8"/>
    <p:sldId id="304" r:id="rId9"/>
    <p:sldId id="305" r:id="rId10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7EB"/>
    <a:srgbClr val="CCD7E2"/>
    <a:srgbClr val="B81315"/>
    <a:srgbClr val="FF9C04"/>
    <a:srgbClr val="020000"/>
    <a:srgbClr val="F2F2F2"/>
    <a:srgbClr val="656565"/>
    <a:srgbClr val="B4B4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8" autoAdjust="0"/>
    <p:restoredTop sz="94638" autoAdjust="0"/>
  </p:normalViewPr>
  <p:slideViewPr>
    <p:cSldViewPr snapToGrid="0">
      <p:cViewPr>
        <p:scale>
          <a:sx n="80" d="100"/>
          <a:sy n="80" d="100"/>
        </p:scale>
        <p:origin x="-1332" y="-22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72F2173-C41D-423F-9595-D478DCA52B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5709202-12AF-4EFD-838B-79786629E4D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6616700"/>
            <a:ext cx="9906000" cy="24288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 flipV="1">
            <a:off x="0" y="0"/>
            <a:ext cx="9906000" cy="1828800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0" y="-3175"/>
            <a:ext cx="9906000" cy="4603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088" y="1828800"/>
            <a:ext cx="4060825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"/>
          <p:cNvSpPr txBox="1"/>
          <p:nvPr userDrawn="1"/>
        </p:nvSpPr>
        <p:spPr>
          <a:xfrm>
            <a:off x="6943725" y="4441825"/>
            <a:ext cx="12604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1400" dirty="0"/>
              <a:t>www.naast.ru</a:t>
            </a:r>
            <a:endParaRPr lang="ru-RU" sz="1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0" y="457200"/>
            <a:ext cx="8420100" cy="685800"/>
          </a:xfrm>
        </p:spPr>
        <p:txBody>
          <a:bodyPr wrap="square" anchor="t"/>
          <a:lstStyle>
            <a:lvl1pPr>
              <a:defRPr sz="4000" b="1"/>
            </a:lvl1pPr>
          </a:lstStyle>
          <a:p>
            <a:pPr lvl="0"/>
            <a:r>
              <a:rPr lang="de-DE" noProof="0" smtClean="0"/>
              <a:t>Fare clic per modificare stile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238" y="1068388"/>
            <a:ext cx="6934200" cy="381000"/>
          </a:xfrm>
        </p:spPr>
        <p:txBody>
          <a:bodyPr/>
          <a:lstStyle>
            <a:lvl1pPr marL="26988" indent="0">
              <a:defRPr i="1">
                <a:solidFill>
                  <a:schemeClr val="hlink"/>
                </a:solidFill>
              </a:defRPr>
            </a:lvl1pPr>
          </a:lstStyle>
          <a:p>
            <a:pPr lvl="0"/>
            <a:r>
              <a:rPr lang="de-DE" noProof="0" dirty="0" err="1" smtClean="0"/>
              <a:t>Fare</a:t>
            </a:r>
            <a:r>
              <a:rPr lang="de-DE" noProof="0" dirty="0" smtClean="0"/>
              <a:t> </a:t>
            </a:r>
            <a:r>
              <a:rPr lang="de-DE" noProof="0" dirty="0" err="1" smtClean="0"/>
              <a:t>clic</a:t>
            </a:r>
            <a:r>
              <a:rPr lang="de-DE" noProof="0" dirty="0" smtClean="0"/>
              <a:t> per </a:t>
            </a:r>
            <a:r>
              <a:rPr lang="de-DE" noProof="0" dirty="0" err="1" smtClean="0"/>
              <a:t>modificare</a:t>
            </a:r>
            <a:r>
              <a:rPr lang="de-DE" noProof="0" dirty="0" smtClean="0"/>
              <a:t> </a:t>
            </a:r>
            <a:r>
              <a:rPr lang="de-DE" noProof="0" dirty="0" err="1" smtClean="0"/>
              <a:t>lo</a:t>
            </a:r>
            <a:r>
              <a:rPr lang="de-DE" noProof="0" dirty="0" smtClean="0"/>
              <a:t> </a:t>
            </a:r>
            <a:r>
              <a:rPr lang="de-DE" noProof="0" dirty="0" err="1" smtClean="0"/>
              <a:t>stile</a:t>
            </a:r>
            <a:r>
              <a:rPr lang="de-DE" noProof="0" dirty="0" smtClean="0"/>
              <a:t> del </a:t>
            </a:r>
            <a:r>
              <a:rPr lang="de-DE" noProof="0" dirty="0" err="1" smtClean="0"/>
              <a:t>sottotitolo</a:t>
            </a:r>
            <a:r>
              <a:rPr lang="de-DE" noProof="0" dirty="0" smtClean="0"/>
              <a:t> </a:t>
            </a:r>
            <a:r>
              <a:rPr lang="de-DE" noProof="0" dirty="0" err="1" smtClean="0"/>
              <a:t>dello</a:t>
            </a:r>
            <a:r>
              <a:rPr lang="de-DE" noProof="0" dirty="0" smtClean="0"/>
              <a:t> </a:t>
            </a:r>
            <a:r>
              <a:rPr lang="de-DE" noProof="0" dirty="0" err="1" smtClean="0"/>
              <a:t>schema</a:t>
            </a:r>
            <a:endParaRPr lang="de-DE" noProof="0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CEE7DE-F555-4C1C-937A-1936B057A35E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C27AC29F-C4A9-43DB-91D7-BC76F21688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D706496D-C34E-4F89-9BC8-B0427A26A0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6475" y="946150"/>
            <a:ext cx="2244725" cy="5492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9125" y="946150"/>
            <a:ext cx="6584950" cy="5492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95459476-BF1A-40CB-9094-67E9CBC61C5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25" y="946150"/>
            <a:ext cx="8972550" cy="8842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42938" y="2132013"/>
            <a:ext cx="8958262" cy="43068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E3AC8B58-15BE-4523-9F93-8D5543646F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7598012A-1DBC-4B8B-9B4D-67354E36932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FF9FEA73-0A7D-4D14-926B-130E137ECC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32013"/>
            <a:ext cx="4402137" cy="4306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7475" y="2132013"/>
            <a:ext cx="4403725" cy="4306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91EC1026-6FE0-4A6C-8AB9-EDD7B866A3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CF368DED-6513-40C4-8FCC-A4F4EBE9DD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A8AEC108-4FB1-4C29-8FB9-75C1710F0B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EC5AC0B2-4A21-4F15-8EE5-D04D00F2AC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42B29F10-420C-4865-9C35-239C47FFC0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4DFA7C88-3AD0-44CA-964E-9F366B8F13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2450" y="128588"/>
            <a:ext cx="17875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0" y="6615113"/>
            <a:ext cx="9906000" cy="242887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2132013"/>
            <a:ext cx="8958262" cy="430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962025"/>
            <a:ext cx="9906000" cy="8667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it-IT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962025"/>
            <a:ext cx="617538" cy="8667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538" y="6629400"/>
            <a:ext cx="9072562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03.06.2014</a:t>
            </a:fld>
            <a:r>
              <a:rPr lang="de-DE"/>
              <a:t>      </a:t>
            </a:r>
            <a:fld id="{BF2B7409-C54C-4D30-B049-57067BEE39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9125" y="946150"/>
            <a:ext cx="89725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Fare clic per modificare stile</a:t>
            </a:r>
          </a:p>
        </p:txBody>
      </p:sp>
      <p:sp>
        <p:nvSpPr>
          <p:cNvPr id="1033" name="Rectangle 37"/>
          <p:cNvSpPr>
            <a:spLocks noChangeArrowheads="1"/>
          </p:cNvSpPr>
          <p:nvPr/>
        </p:nvSpPr>
        <p:spPr bwMode="auto">
          <a:xfrm>
            <a:off x="0" y="-4763"/>
            <a:ext cx="9906000" cy="4603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1034" name="Rectangle 38"/>
          <p:cNvSpPr>
            <a:spLocks noChangeArrowheads="1"/>
          </p:cNvSpPr>
          <p:nvPr/>
        </p:nvSpPr>
        <p:spPr bwMode="auto">
          <a:xfrm>
            <a:off x="-2466975" y="-18780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9pPr>
    </p:titleStyle>
    <p:bodyStyle>
      <a:lvl1pPr marL="342900" indent="-1143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247650" indent="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3500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8145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2717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7289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1861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6433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hyperlink" Target="http://p-lift.ru/" TargetMode="External"/><Relationship Id="rId26" Type="http://schemas.openxmlformats.org/officeDocument/2006/relationships/image" Target="../media/image16.png"/><Relationship Id="rId3" Type="http://schemas.openxmlformats.org/officeDocument/2006/relationships/image" Target="../media/image3.png"/><Relationship Id="rId21" Type="http://schemas.openxmlformats.org/officeDocument/2006/relationships/hyperlink" Target="http://ltd-aps.ru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1.png"/><Relationship Id="rId25" Type="http://schemas.openxmlformats.org/officeDocument/2006/relationships/hyperlink" Target="http://www.nordicrent.ru/" TargetMode="External"/><Relationship Id="rId33" Type="http://schemas.openxmlformats.org/officeDocument/2006/relationships/image" Target="../media/image21.png"/><Relationship Id="rId2" Type="http://schemas.openxmlformats.org/officeDocument/2006/relationships/hyperlink" Target="http://naast.ru/members/" TargetMode="External"/><Relationship Id="rId16" Type="http://schemas.openxmlformats.org/officeDocument/2006/relationships/hyperlink" Target="http://www.ferronordic.ru/" TargetMode="External"/><Relationship Id="rId20" Type="http://schemas.openxmlformats.org/officeDocument/2006/relationships/image" Target="../media/image13.png"/><Relationship Id="rId29" Type="http://schemas.openxmlformats.org/officeDocument/2006/relationships/hyperlink" Target="http://www.haulottevosto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eppelin-rental.ru/" TargetMode="External"/><Relationship Id="rId11" Type="http://schemas.openxmlformats.org/officeDocument/2006/relationships/hyperlink" Target="http://www.rts-com.ru/" TargetMode="External"/><Relationship Id="rId24" Type="http://schemas.openxmlformats.org/officeDocument/2006/relationships/image" Target="../media/image15.png"/><Relationship Id="rId32" Type="http://schemas.openxmlformats.org/officeDocument/2006/relationships/image" Target="../media/image20.pn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23" Type="http://schemas.openxmlformats.org/officeDocument/2006/relationships/hyperlink" Target="http://naast.ru/wp-content/uploads/2012/05/logo-trans.png" TargetMode="External"/><Relationship Id="rId28" Type="http://schemas.openxmlformats.org/officeDocument/2006/relationships/image" Target="../media/image17.png"/><Relationship Id="rId10" Type="http://schemas.openxmlformats.org/officeDocument/2006/relationships/image" Target="../media/image7.jpeg"/><Relationship Id="rId19" Type="http://schemas.openxmlformats.org/officeDocument/2006/relationships/image" Target="../media/image12.png"/><Relationship Id="rId31" Type="http://schemas.openxmlformats.org/officeDocument/2006/relationships/image" Target="../media/image19.png"/><Relationship Id="rId4" Type="http://schemas.openxmlformats.org/officeDocument/2006/relationships/hyperlink" Target="http://www.catprokat.ru/" TargetMode="External"/><Relationship Id="rId9" Type="http://schemas.openxmlformats.org/officeDocument/2006/relationships/hyperlink" Target="http://fortrent.net/" TargetMode="External"/><Relationship Id="rId14" Type="http://schemas.openxmlformats.org/officeDocument/2006/relationships/hyperlink" Target="http://www.tech-pro.ru/" TargetMode="External"/><Relationship Id="rId22" Type="http://schemas.openxmlformats.org/officeDocument/2006/relationships/image" Target="../media/image14.png"/><Relationship Id="rId27" Type="http://schemas.openxmlformats.org/officeDocument/2006/relationships/hyperlink" Target="http://naast.ru/wp-content/uploads/2012/05/logo-schwamborn.png" TargetMode="External"/><Relationship Id="rId30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АРЕНДНАЯ КОНФЕРЕНЦИЯ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 dirty="0" smtClean="0"/>
              <a:t>МОСКВА  -  СТТ  201</a:t>
            </a:r>
            <a:r>
              <a:rPr lang="en-US" sz="2400" b="1" dirty="0" smtClean="0"/>
              <a:t>4 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44513" y="1624013"/>
            <a:ext cx="5053012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 dirty="0"/>
          </a:p>
          <a:p>
            <a:pPr algn="ctr" eaLnBrk="0" hangingPunct="0">
              <a:spcBef>
                <a:spcPct val="50000"/>
              </a:spcBef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Тенденция: 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Стабильность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r" eaLnBrk="0" hangingPunct="0">
              <a:spcBef>
                <a:spcPct val="50000"/>
              </a:spcBef>
            </a:pPr>
            <a:endParaRPr lang="ru-RU" b="1" dirty="0"/>
          </a:p>
          <a:p>
            <a:pPr algn="r" eaLnBrk="0" hangingPunct="0">
              <a:spcBef>
                <a:spcPct val="50000"/>
              </a:spcBef>
            </a:pPr>
            <a:endParaRPr lang="ru-RU" b="1" dirty="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ru-RU" sz="1600" b="1" dirty="0" smtClean="0">
                <a:latin typeface="+mn-lt"/>
              </a:rPr>
              <a:t>Президент Национальной Ассоциации Арендодателей Строительной Техники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b="1" dirty="0" smtClean="0">
                <a:latin typeface="+mn-lt"/>
              </a:rPr>
              <a:t>Валерий Клименко</a:t>
            </a:r>
            <a:endParaRPr lang="ru-RU" b="1" dirty="0">
              <a:latin typeface="+mn-lt"/>
            </a:endParaRPr>
          </a:p>
          <a:p>
            <a:pPr algn="r" eaLnBrk="0" hangingPunct="0">
              <a:spcBef>
                <a:spcPct val="50000"/>
              </a:spcBef>
            </a:pPr>
            <a:endParaRPr lang="ru-RU" b="1" dirty="0"/>
          </a:p>
          <a:p>
            <a:pPr algn="r" eaLnBrk="0" hangingPunct="0">
              <a:spcBef>
                <a:spcPct val="50000"/>
              </a:spcBef>
            </a:pPr>
            <a:r>
              <a:rPr lang="ru-RU" b="1" dirty="0"/>
              <a:t>           </a:t>
            </a:r>
            <a:endParaRPr lang="fr-BE" b="1" dirty="0"/>
          </a:p>
        </p:txBody>
      </p:sp>
      <p:sp>
        <p:nvSpPr>
          <p:cNvPr id="5" name="Овальная выноска 4"/>
          <p:cNvSpPr/>
          <p:nvPr/>
        </p:nvSpPr>
        <p:spPr bwMode="auto">
          <a:xfrm>
            <a:off x="1472540" y="2196935"/>
            <a:ext cx="2850078" cy="1840675"/>
          </a:xfrm>
          <a:prstGeom prst="wedgeEllipseCallou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algn="ctr"/>
            <a:r>
              <a:rPr lang="ru-RU" sz="3200" b="1" dirty="0" smtClean="0"/>
              <a:t>ПОВЕСТКА ДНЯ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76225" y="1199408"/>
            <a:ext cx="9324975" cy="5239493"/>
          </a:xfrm>
        </p:spPr>
        <p:txBody>
          <a:bodyPr/>
          <a:lstStyle/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r>
              <a:rPr lang="ru-RU" sz="1200" b="1" u="sng" dirty="0" smtClean="0"/>
              <a:t>11.</a:t>
            </a:r>
            <a:r>
              <a:rPr lang="en-US" sz="1200" b="1" u="sng" dirty="0" smtClean="0"/>
              <a:t>0</a:t>
            </a:r>
            <a:r>
              <a:rPr lang="ru-RU" sz="1200" b="1" u="sng" dirty="0" smtClean="0"/>
              <a:t>0-</a:t>
            </a:r>
            <a:r>
              <a:rPr lang="en-US" sz="1200" b="1" u="sng" dirty="0" smtClean="0"/>
              <a:t>11.20</a:t>
            </a:r>
            <a:endParaRPr lang="ru-RU" sz="1200" b="1" u="sng" dirty="0" smtClean="0"/>
          </a:p>
          <a:p>
            <a:pPr>
              <a:buNone/>
            </a:pPr>
            <a:r>
              <a:rPr lang="ru-RU" sz="1200" b="1" dirty="0" smtClean="0"/>
              <a:t>Приветственное слово.</a:t>
            </a:r>
          </a:p>
          <a:p>
            <a:pPr>
              <a:buNone/>
            </a:pPr>
            <a:r>
              <a:rPr lang="ru-RU" sz="1200" b="1" dirty="0" smtClean="0"/>
              <a:t>Тема выступления: «Тенденции развития мирового глобального арендного рынка»</a:t>
            </a:r>
          </a:p>
          <a:p>
            <a:pPr>
              <a:buNone/>
            </a:pPr>
            <a:r>
              <a:rPr lang="ru-RU" sz="1200" b="1" dirty="0" smtClean="0"/>
              <a:t>Докладчик: Президент НП НААСТ Клименко Валерий Александрович</a:t>
            </a:r>
          </a:p>
          <a:p>
            <a:pPr>
              <a:buNone/>
            </a:pPr>
            <a:r>
              <a:rPr lang="ru-RU" sz="1200" b="1" dirty="0" smtClean="0"/>
              <a:t>Докладчик</a:t>
            </a:r>
            <a:r>
              <a:rPr lang="en-US" sz="1200" b="1" dirty="0" smtClean="0"/>
              <a:t>: Mr. Lee Sung Ok, Executive Vice Chairman Korea Construction Equipment Manufacturers Association KOCEMA</a:t>
            </a:r>
            <a:endParaRPr lang="ru-RU" sz="1200" b="1" dirty="0" smtClean="0"/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r>
              <a:rPr lang="en-US" sz="1200" b="1" u="sng" dirty="0" smtClean="0"/>
              <a:t>1</a:t>
            </a:r>
            <a:r>
              <a:rPr lang="ru-RU" sz="1200" b="1" u="sng" dirty="0" smtClean="0"/>
              <a:t>1</a:t>
            </a:r>
            <a:r>
              <a:rPr lang="en-US" sz="1200" b="1" u="sng" dirty="0" smtClean="0"/>
              <a:t>.</a:t>
            </a:r>
            <a:r>
              <a:rPr lang="ru-RU" sz="1200" b="1" u="sng" dirty="0" smtClean="0"/>
              <a:t>2</a:t>
            </a:r>
            <a:r>
              <a:rPr lang="en-US" sz="1200" b="1" u="sng" dirty="0" smtClean="0"/>
              <a:t>0</a:t>
            </a:r>
            <a:r>
              <a:rPr lang="ru-RU" sz="1200" b="1" u="sng" dirty="0" smtClean="0"/>
              <a:t>-11.40</a:t>
            </a:r>
          </a:p>
          <a:p>
            <a:pPr>
              <a:buNone/>
            </a:pPr>
            <a:r>
              <a:rPr lang="ru-RU" sz="1200" b="1" dirty="0" smtClean="0"/>
              <a:t>Тема выступления: «Обзор последних изменений и тенденций в аренде строительной техники в России»</a:t>
            </a:r>
          </a:p>
          <a:p>
            <a:pPr>
              <a:buNone/>
            </a:pPr>
            <a:r>
              <a:rPr lang="ru-RU" sz="1200" b="1" dirty="0" smtClean="0"/>
              <a:t>Докладчик: Президент ИАЦ «Рус </a:t>
            </a:r>
            <a:r>
              <a:rPr lang="ru-RU" sz="1200" b="1" dirty="0" err="1" smtClean="0"/>
              <a:t>Рентал</a:t>
            </a:r>
            <a:r>
              <a:rPr lang="ru-RU" sz="1200" b="1" dirty="0" smtClean="0"/>
              <a:t>» Кроткий Н. А. </a:t>
            </a:r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r>
              <a:rPr lang="ru-RU" sz="1200" b="1" u="sng" dirty="0" smtClean="0"/>
              <a:t>11.40-12.00</a:t>
            </a:r>
          </a:p>
          <a:p>
            <a:pPr>
              <a:buNone/>
            </a:pPr>
            <a:r>
              <a:rPr lang="ru-RU" sz="1200" b="1" dirty="0" smtClean="0"/>
              <a:t>Тема выступления: «Надежный партнер арендных компаний </a:t>
            </a:r>
            <a:r>
              <a:rPr lang="en-US" sz="1200" b="1" dirty="0" smtClean="0"/>
              <a:t>Schwamborn</a:t>
            </a:r>
            <a:r>
              <a:rPr lang="ru-RU" sz="1200" b="1" dirty="0" smtClean="0"/>
              <a:t>. ООО «</a:t>
            </a:r>
            <a:r>
              <a:rPr lang="ru-RU" sz="1200" b="1" dirty="0" err="1" smtClean="0"/>
              <a:t>Швамборн</a:t>
            </a:r>
            <a:r>
              <a:rPr lang="ru-RU" sz="1200" b="1" dirty="0" smtClean="0"/>
              <a:t> Рус: 1 год в России»</a:t>
            </a:r>
          </a:p>
          <a:p>
            <a:pPr>
              <a:buNone/>
            </a:pPr>
            <a:r>
              <a:rPr lang="ru-RU" sz="1200" b="1" dirty="0" smtClean="0"/>
              <a:t>Докладчик: </a:t>
            </a:r>
            <a:r>
              <a:rPr lang="en-US" sz="1200" b="1" dirty="0" err="1" smtClean="0"/>
              <a:t>Mr</a:t>
            </a:r>
            <a:r>
              <a:rPr lang="ru-RU" sz="1200" b="1" dirty="0" smtClean="0"/>
              <a:t>. </a:t>
            </a:r>
            <a:r>
              <a:rPr lang="en-US" sz="1200" b="1" dirty="0" err="1" smtClean="0"/>
              <a:t>Eckart</a:t>
            </a:r>
            <a:r>
              <a:rPr lang="en-US" sz="1200" b="1" dirty="0" smtClean="0"/>
              <a:t> Schwamborn</a:t>
            </a:r>
            <a:r>
              <a:rPr lang="ru-RU" sz="1200" b="1" dirty="0" smtClean="0"/>
              <a:t>, Дмитрий </a:t>
            </a:r>
            <a:r>
              <a:rPr lang="ru-RU" sz="1200" b="1" dirty="0" err="1" smtClean="0"/>
              <a:t>Бурчевский</a:t>
            </a:r>
            <a:r>
              <a:rPr lang="ru-RU" sz="1200" b="1" dirty="0" smtClean="0"/>
              <a:t> </a:t>
            </a:r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r>
              <a:rPr lang="ru-RU" sz="1200" b="1" u="sng" dirty="0" smtClean="0"/>
              <a:t>12.00- 12.20</a:t>
            </a:r>
          </a:p>
          <a:p>
            <a:pPr>
              <a:buNone/>
            </a:pPr>
            <a:r>
              <a:rPr lang="ru-RU" sz="1200" b="1" dirty="0" smtClean="0"/>
              <a:t>Тема выступления: «Основные показатели эффективности аренды строительного оборудования»</a:t>
            </a:r>
          </a:p>
          <a:p>
            <a:pPr>
              <a:buNone/>
            </a:pPr>
            <a:r>
              <a:rPr lang="ru-RU" sz="1200" b="1" dirty="0" smtClean="0"/>
              <a:t>Докладчик: Генеральный директор ООО «Фортрент» Гриф Г.В.</a:t>
            </a:r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r>
              <a:rPr lang="ru-RU" sz="1200" b="1" u="sng" dirty="0" smtClean="0"/>
              <a:t>12:20-13.15 </a:t>
            </a:r>
          </a:p>
          <a:p>
            <a:pPr>
              <a:buNone/>
            </a:pPr>
            <a:r>
              <a:rPr lang="ru-RU" sz="1200" b="1" dirty="0" smtClean="0"/>
              <a:t>Тема выступления: «Обзор рынка строительной техники Корея – Корейская ассоциация строительной </a:t>
            </a:r>
            <a:r>
              <a:rPr lang="ru-RU" sz="1200" b="1" dirty="0" err="1" smtClean="0"/>
              <a:t>технки</a:t>
            </a:r>
            <a:r>
              <a:rPr lang="ru-RU" sz="1200" b="1" dirty="0" smtClean="0"/>
              <a:t>»</a:t>
            </a:r>
          </a:p>
          <a:p>
            <a:pPr>
              <a:buNone/>
            </a:pPr>
            <a:r>
              <a:rPr lang="ru-RU" sz="1200" b="1" dirty="0" smtClean="0"/>
              <a:t>Докладчик- представитель </a:t>
            </a:r>
            <a:r>
              <a:rPr lang="ru-RU" sz="1200" b="1" dirty="0" err="1" smtClean="0"/>
              <a:t>Hyundai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Industry</a:t>
            </a:r>
            <a:r>
              <a:rPr lang="ru-RU" sz="1200" b="1" dirty="0" smtClean="0"/>
              <a:t> </a:t>
            </a:r>
          </a:p>
          <a:p>
            <a:pPr>
              <a:buNone/>
            </a:pPr>
            <a:r>
              <a:rPr lang="ru-RU" sz="1200" b="1" dirty="0" smtClean="0"/>
              <a:t>Представление Корейской выставки строительной техники – KONEX KOREA</a:t>
            </a:r>
          </a:p>
          <a:p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ЧЛЕНЫ  НААСТ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840675"/>
            <a:ext cx="8958262" cy="4598225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/>
              <a:t>НААСТ работает уже 4-й год. Её члены ведущие   арендные  компании  России. Нас поддерживают производители строительного оборудования давно работающие на российском рынке.</a:t>
            </a:r>
            <a:endParaRPr lang="ru-RU" sz="14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solidFill>
            <a:srgbClr val="EAF3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  <a:hlinkClick r:id="rId2" tooltip="Постоянная ссылка на Члены НААСТ"/>
              </a:rPr>
              <a:t>Члены НААСТ</a:t>
            </a:r>
            <a:endParaRPr kumimoji="0" lang="ru-RU" sz="15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34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31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 </a:t>
            </a: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</a:t>
            </a:r>
            <a:endParaRPr kumimoji="0" lang="ru-RU" sz="7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sng" strike="noStrike" cap="none" normalizeH="0" baseline="0" smtClean="0">
                <a:ln>
                  <a:noFill/>
                </a:ln>
                <a:solidFill>
                  <a:srgbClr val="F43B3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sng" strike="noStrike" cap="none" normalizeH="0" baseline="0" smtClean="0">
                <a:ln>
                  <a:noFill/>
                </a:ln>
                <a:solidFill>
                  <a:srgbClr val="F43B32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800" b="0" i="0" u="sng" strike="noStrike" cap="none" normalizeH="0" baseline="0" smtClean="0">
              <a:ln>
                <a:noFill/>
              </a:ln>
              <a:solidFill>
                <a:srgbClr val="F43B3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naast.ru/wp-content/uploads/2012/05/logo-rentfor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641" y="2702605"/>
            <a:ext cx="1761424" cy="880713"/>
          </a:xfrm>
          <a:prstGeom prst="rect">
            <a:avLst/>
          </a:prstGeom>
          <a:noFill/>
        </p:spPr>
      </p:pic>
      <p:pic>
        <p:nvPicPr>
          <p:cNvPr id="1029" name="Picture 5" descr="http://naast.ru/wp-content/uploads/2012/05/logo-katprokat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1653" y="2666979"/>
            <a:ext cx="1723469" cy="861735"/>
          </a:xfrm>
          <a:prstGeom prst="rect">
            <a:avLst/>
          </a:prstGeom>
          <a:noFill/>
        </p:spPr>
      </p:pic>
      <p:pic>
        <p:nvPicPr>
          <p:cNvPr id="1030" name="Picture 6" descr="http://naast.ru/wp-content/uploads/2014/02/zrr-logo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8930" y="5628903"/>
            <a:ext cx="2362200" cy="552450"/>
          </a:xfrm>
          <a:prstGeom prst="rect">
            <a:avLst/>
          </a:prstGeom>
          <a:noFill/>
        </p:spPr>
      </p:pic>
      <p:pic>
        <p:nvPicPr>
          <p:cNvPr id="1031" name="Picture 7" descr="http://naast.ru/wp-content/uploads/2012/05/logo-na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3561" y="2595726"/>
            <a:ext cx="1905000" cy="952501"/>
          </a:xfrm>
          <a:prstGeom prst="rect">
            <a:avLst/>
          </a:prstGeom>
          <a:noFill/>
        </p:spPr>
      </p:pic>
      <p:pic>
        <p:nvPicPr>
          <p:cNvPr id="1032" name="Picture 8" descr="http://naast.ru/wp-content/uploads/2013/12/Logo_Orange_rus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0889" y="5707062"/>
            <a:ext cx="1905000" cy="495300"/>
          </a:xfrm>
          <a:prstGeom prst="rect">
            <a:avLst/>
          </a:prstGeom>
          <a:noFill/>
        </p:spPr>
      </p:pic>
      <p:pic>
        <p:nvPicPr>
          <p:cNvPr id="1033" name="Picture 9" descr="http://naast.ru/wp-content/uploads/2012/05/logo-rostehnostroi.pn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5374" y="3700132"/>
            <a:ext cx="1905000" cy="788742"/>
          </a:xfrm>
          <a:prstGeom prst="rect">
            <a:avLst/>
          </a:prstGeom>
          <a:noFill/>
        </p:spPr>
      </p:pic>
      <p:pic>
        <p:nvPicPr>
          <p:cNvPr id="1034" name="Picture 10" descr="http://naast.ru/wp-content/uploads/2012/05/logo-tehnostroi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980988" y="-693738"/>
            <a:ext cx="1905000" cy="952501"/>
          </a:xfrm>
          <a:prstGeom prst="rect">
            <a:avLst/>
          </a:prstGeom>
          <a:noFill/>
        </p:spPr>
      </p:pic>
      <p:pic>
        <p:nvPicPr>
          <p:cNvPr id="1035" name="Picture 11" descr="http://naast.ru/wp-content/uploads/2012/05/logo-tipo.pn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097125" y="-693738"/>
            <a:ext cx="1905000" cy="952501"/>
          </a:xfrm>
          <a:prstGeom prst="rect">
            <a:avLst/>
          </a:prstGeom>
          <a:noFill/>
        </p:spPr>
      </p:pic>
      <p:pic>
        <p:nvPicPr>
          <p:cNvPr id="1036" name="Picture 12" descr="http://naast.ru/wp-content/uploads/2012/05/logo-ferronordic.pn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213263" y="-693738"/>
            <a:ext cx="1905000" cy="952501"/>
          </a:xfrm>
          <a:prstGeom prst="rect">
            <a:avLst/>
          </a:prstGeom>
          <a:noFill/>
        </p:spPr>
      </p:pic>
      <p:pic>
        <p:nvPicPr>
          <p:cNvPr id="1037" name="Picture 13" descr="http://naast.ru/wp-content/uploads/2012/05/logo-mls.pn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698421" y="3652632"/>
            <a:ext cx="1719200" cy="859600"/>
          </a:xfrm>
          <a:prstGeom prst="rect">
            <a:avLst/>
          </a:prstGeom>
          <a:noFill/>
        </p:spPr>
      </p:pic>
      <p:pic>
        <p:nvPicPr>
          <p:cNvPr id="1038" name="Picture 14" descr="http://naast.ru/wp-content/uploads/2012/05/logo-generent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838309" y="3617007"/>
            <a:ext cx="1905000" cy="859989"/>
          </a:xfrm>
          <a:prstGeom prst="rect">
            <a:avLst/>
          </a:prstGeom>
          <a:noFill/>
        </p:spPr>
      </p:pic>
      <p:pic>
        <p:nvPicPr>
          <p:cNvPr id="1039" name="Picture 15" descr="http://naast.ru/wp-content/uploads/2012/05/logo-apc.pn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900015" y="2619480"/>
            <a:ext cx="1809544" cy="904772"/>
          </a:xfrm>
          <a:prstGeom prst="rect">
            <a:avLst/>
          </a:prstGeom>
          <a:noFill/>
        </p:spPr>
      </p:pic>
      <p:pic>
        <p:nvPicPr>
          <p:cNvPr id="1040" name="Picture 16" descr="http://naast.ru/wp-content/uploads/2012/05/logo-trans.pn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621479" y="4662034"/>
            <a:ext cx="1879270" cy="836241"/>
          </a:xfrm>
          <a:prstGeom prst="rect">
            <a:avLst/>
          </a:prstGeom>
          <a:noFill/>
        </p:spPr>
      </p:pic>
      <p:pic>
        <p:nvPicPr>
          <p:cNvPr id="1041" name="Picture 17" descr="http://naast.ru/wp-content/uploads/2012/05/logo-nordikrent.pn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24560" y="3688259"/>
            <a:ext cx="1733632" cy="866816"/>
          </a:xfrm>
          <a:prstGeom prst="rect">
            <a:avLst/>
          </a:prstGeom>
          <a:noFill/>
        </p:spPr>
      </p:pic>
      <p:pic>
        <p:nvPicPr>
          <p:cNvPr id="1042" name="Picture 18" descr="http://naast.ru/wp-content/uploads/2012/05/logo-schwamborn.png">
            <a:hlinkClick r:id="rId27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55639" y="4602658"/>
            <a:ext cx="1707551" cy="853776"/>
          </a:xfrm>
          <a:prstGeom prst="rect">
            <a:avLst/>
          </a:prstGeom>
          <a:noFill/>
        </p:spPr>
      </p:pic>
      <p:pic>
        <p:nvPicPr>
          <p:cNvPr id="1043" name="Picture 19" descr="http://naast.ru/wp-content/uploads/2014/03/Banner-300x56.jpg">
            <a:hlinkClick r:id="rId29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13744575" y="220663"/>
            <a:ext cx="1905000" cy="3524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498273" y="5649006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165151" y="4715122"/>
            <a:ext cx="1847850" cy="78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4907787" y="4712711"/>
            <a:ext cx="1884899" cy="78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/>
              <a:t>ERA  CONVENTION    201</a:t>
            </a: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None/>
            </a:pPr>
            <a:r>
              <a:rPr lang="ru-RU" sz="1600" b="1" u="sng" dirty="0" smtClean="0">
                <a:cs typeface="Times New Roman" pitchFamily="18" charset="0"/>
              </a:rPr>
              <a:t>«24» – «26» Июня 2014 г. Амстердам.</a:t>
            </a:r>
          </a:p>
          <a:p>
            <a:pPr lvl="1">
              <a:lnSpc>
                <a:spcPct val="150000"/>
              </a:lnSpc>
              <a:buNone/>
            </a:pPr>
            <a:r>
              <a:rPr lang="ru-RU" sz="1600" b="1" dirty="0" smtClean="0">
                <a:cs typeface="Times New Roman" pitchFamily="18" charset="0"/>
              </a:rPr>
              <a:t>Одновременно с конференцией пройдут выставки « </a:t>
            </a:r>
            <a:r>
              <a:rPr lang="en-US" sz="1600" b="1" dirty="0" smtClean="0">
                <a:cs typeface="Times New Roman" pitchFamily="18" charset="0"/>
              </a:rPr>
              <a:t>APEX</a:t>
            </a:r>
            <a:r>
              <a:rPr lang="ru-RU" sz="1600" b="1" dirty="0" smtClean="0">
                <a:cs typeface="Times New Roman" pitchFamily="18" charset="0"/>
              </a:rPr>
              <a:t>» и «</a:t>
            </a:r>
            <a:r>
              <a:rPr lang="en-US" sz="1600" b="1" dirty="0" smtClean="0">
                <a:cs typeface="Times New Roman" pitchFamily="18" charset="0"/>
              </a:rPr>
              <a:t>IRN</a:t>
            </a:r>
            <a:r>
              <a:rPr lang="ru-RU" sz="1600" b="1" dirty="0" smtClean="0">
                <a:cs typeface="Times New Roman" pitchFamily="18" charset="0"/>
              </a:rPr>
              <a:t>».</a:t>
            </a:r>
          </a:p>
          <a:p>
            <a:pPr lvl="1">
              <a:lnSpc>
                <a:spcPct val="150000"/>
              </a:lnSpc>
              <a:buNone/>
            </a:pPr>
            <a:r>
              <a:rPr lang="ru-RU" sz="1600" b="1" u="sng" dirty="0" smtClean="0">
                <a:cs typeface="Times New Roman" pitchFamily="18" charset="0"/>
              </a:rPr>
              <a:t>В программе: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cs typeface="Times New Roman" pitchFamily="18" charset="0"/>
              </a:rPr>
              <a:t>Посещение арендных компаний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cs typeface="Times New Roman" pitchFamily="18" charset="0"/>
              </a:rPr>
              <a:t>Выступление генеральных директоров крупнейших арендных компаний: </a:t>
            </a:r>
            <a:r>
              <a:rPr lang="en-US" sz="1600" b="1" dirty="0" smtClean="0">
                <a:cs typeface="Times New Roman" pitchFamily="18" charset="0"/>
              </a:rPr>
              <a:t>United Rentals, LOXAM, CRAMO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cs typeface="Times New Roman" pitchFamily="18" charset="0"/>
              </a:rPr>
              <a:t>Презентация японских арендных компаний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cs typeface="Times New Roman" pitchFamily="18" charset="0"/>
              </a:rPr>
              <a:t>Своим опытом по управлению арендным бизнесом поделятся </a:t>
            </a:r>
            <a:r>
              <a:rPr lang="en-US" sz="1600" b="1" dirty="0" smtClean="0">
                <a:cs typeface="Times New Roman" pitchFamily="18" charset="0"/>
              </a:rPr>
              <a:t>United Rental </a:t>
            </a:r>
            <a:r>
              <a:rPr lang="ru-RU" sz="1600" b="1" dirty="0" smtClean="0">
                <a:cs typeface="Times New Roman" pitchFamily="18" charset="0"/>
              </a:rPr>
              <a:t>и </a:t>
            </a:r>
            <a:r>
              <a:rPr lang="en-US" sz="1600" b="1" dirty="0" smtClean="0">
                <a:cs typeface="Times New Roman" pitchFamily="18" charset="0"/>
              </a:rPr>
              <a:t>CRAMO.</a:t>
            </a:r>
            <a:endParaRPr lang="ru-RU" sz="16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25" y="946149"/>
            <a:ext cx="8972550" cy="763897"/>
          </a:xfrm>
        </p:spPr>
        <p:txBody>
          <a:bodyPr/>
          <a:lstStyle/>
          <a:p>
            <a:pPr algn="ctr"/>
            <a:r>
              <a:rPr lang="ru-RU" dirty="0" smtClean="0"/>
              <a:t>Анализ 2012-2013 </a:t>
            </a:r>
            <a:r>
              <a:rPr lang="en-US" dirty="0" smtClean="0"/>
              <a:t>ERA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9382" y="1757547"/>
            <a:ext cx="9351818" cy="4785755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Оборот по аренде (без оператора) в 27 Европейских странах составил 23 млрд. Евро (падение на 0,1% к 2011)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Наибольший рост в Норвегии +15%, Швеция +3,2%, Франция +2,7%.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Аренда продолжает падение в Италии -10%, Испании – 11,2%, Польша – 11%.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В 2014 году ожидается умеренный рост +2% и в 2015 году + 3%.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В 2014 году сильный рост в Великобритании.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Вследствие конкуренции стали возникать альянсы, углубилась интернационализация.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Падение в строительном секторе, заставило арендные компании снизить цены</a:t>
            </a:r>
            <a:r>
              <a:rPr lang="en-US" sz="1570" b="1" dirty="0" smtClean="0">
                <a:cs typeface="Times New Roman" pitchFamily="18" charset="0"/>
              </a:rPr>
              <a:t> </a:t>
            </a:r>
            <a:r>
              <a:rPr lang="ru-RU" sz="1570" b="1" dirty="0" smtClean="0">
                <a:cs typeface="Times New Roman" pitchFamily="18" charset="0"/>
              </a:rPr>
              <a:t>для улучшения утилизации.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В Испании сроки задержки оплаты достигли 200 дней, что не способствует финансовому оздоровлению.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Средняя доля рынка аренды в объеме строительства по 12 странам составляет 1.55%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По прогнозам доля аренды будет увеличиваться (в условиях ухудшения экономики многие компании обратились к аренде).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Объем инвестиций в арендную отрасль в 2012 году сократился на 3,3%.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Размер арендного парка увеличился в целом на 0,9% (Норвегия +9,5%, Франция +4,1%, Польша и Испания -7%).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570" b="1" dirty="0" smtClean="0">
                <a:cs typeface="Times New Roman" pitchFamily="18" charset="0"/>
              </a:rPr>
              <a:t>Тенденция  -</a:t>
            </a:r>
            <a:r>
              <a:rPr lang="en-US" sz="1570" b="1" dirty="0" smtClean="0">
                <a:cs typeface="Times New Roman" pitchFamily="18" charset="0"/>
              </a:rPr>
              <a:t>&gt; </a:t>
            </a:r>
            <a:r>
              <a:rPr lang="ru-RU" sz="1570" b="1" dirty="0" smtClean="0">
                <a:cs typeface="Times New Roman" pitchFamily="18" charset="0"/>
              </a:rPr>
              <a:t>от простой аренды к арендным решениям. </a:t>
            </a:r>
          </a:p>
          <a:p>
            <a:pPr lvl="1">
              <a:buFontTx/>
              <a:buChar char="-"/>
            </a:pPr>
            <a:endParaRPr lang="ru-RU" sz="1600" b="1" dirty="0" smtClean="0"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ru-RU" sz="1600" b="1" dirty="0" smtClean="0"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ru-RU" sz="16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653143"/>
            <a:ext cx="8972550" cy="926275"/>
          </a:xfrm>
          <a:noFill/>
        </p:spPr>
        <p:txBody>
          <a:bodyPr anchor="ctr"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Основные</a:t>
            </a:r>
            <a:r>
              <a:rPr lang="en-US" sz="2400" b="1" dirty="0" smtClean="0"/>
              <a:t> </a:t>
            </a:r>
            <a:r>
              <a:rPr lang="ru-RU" sz="2400" b="1" dirty="0" smtClean="0"/>
              <a:t> показатели </a:t>
            </a:r>
            <a:r>
              <a:rPr lang="en-US" sz="2400" b="1" dirty="0" smtClean="0"/>
              <a:t> </a:t>
            </a:r>
            <a:r>
              <a:rPr lang="ru-RU" sz="2400" b="1" dirty="0" smtClean="0"/>
              <a:t>арендной</a:t>
            </a:r>
            <a:r>
              <a:rPr lang="en-US" sz="2400" b="1" dirty="0" smtClean="0"/>
              <a:t> </a:t>
            </a:r>
            <a:r>
              <a:rPr lang="ru-RU" sz="2400" b="1" dirty="0" smtClean="0"/>
              <a:t> индустрии</a:t>
            </a:r>
            <a:br>
              <a:rPr lang="ru-RU" sz="2400" b="1" dirty="0" smtClean="0"/>
            </a:br>
            <a:r>
              <a:rPr lang="ru-RU" sz="2400" b="1" dirty="0" smtClean="0"/>
              <a:t> Европы и России</a:t>
            </a:r>
            <a:br>
              <a:rPr lang="ru-RU" sz="2400" b="1" dirty="0" smtClean="0"/>
            </a:br>
            <a:endParaRPr lang="ru-RU" sz="2400" b="1" dirty="0" smtClean="0"/>
          </a:p>
        </p:txBody>
      </p:sp>
      <p:sp>
        <p:nvSpPr>
          <p:cNvPr id="15460" name="Заголовок 1"/>
          <p:cNvSpPr>
            <a:spLocks/>
          </p:cNvSpPr>
          <p:nvPr/>
        </p:nvSpPr>
        <p:spPr bwMode="auto">
          <a:xfrm>
            <a:off x="647700" y="973138"/>
            <a:ext cx="91598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>
              <a:lnSpc>
                <a:spcPct val="80000"/>
              </a:lnSpc>
            </a:pPr>
            <a:endParaRPr lang="ru-RU" b="1">
              <a:solidFill>
                <a:srgbClr val="656565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1" y="1923804"/>
          <a:ext cx="9906001" cy="4536373"/>
        </p:xfrm>
        <a:graphic>
          <a:graphicData uri="http://schemas.openxmlformats.org/drawingml/2006/table">
            <a:tbl>
              <a:tblPr/>
              <a:tblGrid>
                <a:gridCol w="1614041"/>
                <a:gridCol w="924068"/>
                <a:gridCol w="837821"/>
                <a:gridCol w="763895"/>
                <a:gridCol w="776215"/>
                <a:gridCol w="800858"/>
                <a:gridCol w="844474"/>
                <a:gridCol w="813204"/>
                <a:gridCol w="914402"/>
                <a:gridCol w="1026795"/>
                <a:gridCol w="590228"/>
              </a:tblGrid>
              <a:tr h="1015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Германия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Финляндия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Франция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Италия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Норвегия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Польша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Швеция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Англия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Общий/средний показатель по 12 странам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Россия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Арендный оборот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455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3,91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1,35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1,488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21,4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Арендные компании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430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3,71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1,465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5,849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19140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1.500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Объем строительства  (млн.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евро)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251,9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30,89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245,6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81,4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44,5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234,4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1,396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Доля аренды в объеме строительства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(%)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0,85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3,85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Население (млн.)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81,92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5,4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63,5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60,88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4,96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38,2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9,44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63,2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908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Объем аренды на душу населения  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25" y="946149"/>
            <a:ext cx="8972550" cy="763897"/>
          </a:xfrm>
        </p:spPr>
        <p:txBody>
          <a:bodyPr/>
          <a:lstStyle/>
          <a:p>
            <a:pPr algn="ctr"/>
            <a:r>
              <a:rPr lang="ru-RU" dirty="0" smtClean="0"/>
              <a:t>Показатели арендной </a:t>
            </a:r>
            <a:r>
              <a:rPr lang="ru-RU" dirty="0" err="1" smtClean="0"/>
              <a:t>пенетрации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9382" y="1757547"/>
            <a:ext cx="9351818" cy="4785755"/>
          </a:xfrm>
        </p:spPr>
        <p:txBody>
          <a:bodyPr/>
          <a:lstStyle/>
          <a:p>
            <a:pPr lvl="1">
              <a:buFontTx/>
              <a:buChar char="-"/>
            </a:pPr>
            <a:endParaRPr lang="ru-RU" sz="1600" b="1" dirty="0" smtClean="0"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ru-RU" sz="1600" b="1" dirty="0" smtClean="0"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ru-RU" sz="1600" b="1" dirty="0"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43147" y="2731325"/>
          <a:ext cx="8407731" cy="2006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990"/>
                <a:gridCol w="4215741"/>
              </a:tblGrid>
              <a:tr h="20069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Construction Industry Penetration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Rental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Turnover (country, year)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________________________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Total Output of the Construction Sector (country, year)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Construction Population Penetration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Rental Turnover (country, year)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________________________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Inhabitants (county, year)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 – 15 </a:t>
            </a:r>
            <a:r>
              <a:rPr lang="ru-RU" dirty="0" smtClean="0"/>
              <a:t>Арендных компаний в мире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2514" y="1983180"/>
          <a:ext cx="9001496" cy="4305571"/>
        </p:xfrm>
        <a:graphic>
          <a:graphicData uri="http://schemas.openxmlformats.org/drawingml/2006/table">
            <a:tbl>
              <a:tblPr/>
              <a:tblGrid>
                <a:gridCol w="534390"/>
                <a:gridCol w="2870920"/>
                <a:gridCol w="2178668"/>
                <a:gridCol w="2148154"/>
                <a:gridCol w="1269364"/>
              </a:tblGrid>
              <a:tr h="2612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Название  компании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Оборот (в млн. $)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депо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Персонал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United Rentals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Aggreko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Ashtead Group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Hertz Equipment Rental Group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Coates Hire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Aktio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Corp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Algreco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Scotsman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LOXAM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Nishio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Rent All 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Ramirent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Kanamoto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Nikken Corp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Cramo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Sarens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Hitachi Construction Machinery Japan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Тенденции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Топ 100 – 44 европейских компаний, их доля постоянно уменьшается.</a:t>
            </a:r>
          </a:p>
          <a:p>
            <a:pPr>
              <a:buNone/>
            </a:pPr>
            <a:r>
              <a:rPr lang="ru-RU" sz="2000" dirty="0" smtClean="0"/>
              <a:t>- Наибольший рост – 12,5% - в Азии, на Ближнем Востоке, Южной Америке и Австралии.</a:t>
            </a:r>
          </a:p>
          <a:p>
            <a:pPr>
              <a:buNone/>
            </a:pPr>
            <a:r>
              <a:rPr lang="ru-RU" sz="2000" dirty="0" smtClean="0"/>
              <a:t>- В европейских компаниях рост составил 5%, за счет новых рынков и аквизиций, проведенных компаниями </a:t>
            </a:r>
            <a:r>
              <a:rPr lang="en-US" sz="2000" dirty="0" err="1" smtClean="0"/>
              <a:t>Boels</a:t>
            </a:r>
            <a:r>
              <a:rPr lang="en-US" sz="2000" dirty="0" smtClean="0"/>
              <a:t>, Ramirent, Zeppelin </a:t>
            </a:r>
            <a:r>
              <a:rPr lang="ru-RU" sz="2000" dirty="0" smtClean="0"/>
              <a:t>и </a:t>
            </a:r>
            <a:r>
              <a:rPr lang="en-US" sz="2000" dirty="0" err="1" smtClean="0"/>
              <a:t>Kiloutou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В Топ 15 – 4 </a:t>
            </a:r>
            <a:r>
              <a:rPr lang="ru-RU" sz="2000" dirty="0" smtClean="0"/>
              <a:t>японские компании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Инвестиции Топ 100 – составили 6,2 млрд. Евро, причем 1/3 приходятся на 4 американских компании – </a:t>
            </a:r>
            <a:r>
              <a:rPr lang="en-US" sz="2000" dirty="0" smtClean="0"/>
              <a:t>United Rentals, Sunbelt Rentals, Hertz </a:t>
            </a:r>
            <a:r>
              <a:rPr lang="ru-RU" sz="2000" dirty="0" smtClean="0"/>
              <a:t>и </a:t>
            </a:r>
            <a:r>
              <a:rPr lang="en-US" sz="2000" smtClean="0"/>
              <a:t>H&amp;</a:t>
            </a:r>
            <a:r>
              <a:rPr lang="en-US" sz="2000" smtClean="0"/>
              <a:t>E</a:t>
            </a:r>
            <a:r>
              <a:rPr lang="ru-RU" sz="2000" smtClean="0"/>
              <a:t> </a:t>
            </a:r>
            <a:r>
              <a:rPr lang="en-US" sz="2000" dirty="0" smtClean="0"/>
              <a:t>Equipments.</a:t>
            </a:r>
            <a:endParaRPr lang="ru-RU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ra_ppt_model">
  <a:themeElements>
    <a:clrScheme name="era_ppt_model 1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CCCCCC"/>
      </a:accent1>
      <a:accent2>
        <a:srgbClr val="F37A1F"/>
      </a:accent2>
      <a:accent3>
        <a:srgbClr val="FFFFFF"/>
      </a:accent3>
      <a:accent4>
        <a:srgbClr val="000000"/>
      </a:accent4>
      <a:accent5>
        <a:srgbClr val="E2E2E2"/>
      </a:accent5>
      <a:accent6>
        <a:srgbClr val="DC6E1B"/>
      </a:accent6>
      <a:hlink>
        <a:srgbClr val="00356E"/>
      </a:hlink>
      <a:folHlink>
        <a:srgbClr val="B81315"/>
      </a:folHlink>
    </a:clrScheme>
    <a:fontScheme name="era_ppt_mod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ra_ppt_model 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CCC"/>
        </a:accent1>
        <a:accent2>
          <a:srgbClr val="F37A1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C6E1B"/>
        </a:accent6>
        <a:hlink>
          <a:srgbClr val="00356E"/>
        </a:hlink>
        <a:folHlink>
          <a:srgbClr val="B813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era_ppt_model</Template>
  <TotalTime>3092</TotalTime>
  <Words>791</Words>
  <Application>Microsoft Office PowerPoint</Application>
  <PresentationFormat>Лист A4 (210x297 мм)</PresentationFormat>
  <Paragraphs>244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era_ppt_model</vt:lpstr>
      <vt:lpstr>АРЕНДНАЯ КОНФЕРЕНЦИЯ</vt:lpstr>
      <vt:lpstr>ПОВЕСТКА ДНЯ</vt:lpstr>
      <vt:lpstr>ЧЛЕНЫ  НААСТ</vt:lpstr>
      <vt:lpstr>ERA  CONVENTION    2014</vt:lpstr>
      <vt:lpstr>Анализ 2012-2013 ERA</vt:lpstr>
      <vt:lpstr> Основные  показатели  арендной  индустрии  Европы и России </vt:lpstr>
      <vt:lpstr>Показатели арендной пенетрации</vt:lpstr>
      <vt:lpstr>TOP – 15 Арендных компаний в мире </vt:lpstr>
      <vt:lpstr>Тенденции </vt:lpstr>
    </vt:vector>
  </TitlesOfParts>
  <Company>Kellen Company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Guideline for ERA slideshow presentations</dc:subject>
  <dc:creator>Veerle Guns</dc:creator>
  <cp:lastModifiedBy>Bogdanova</cp:lastModifiedBy>
  <cp:revision>363</cp:revision>
  <cp:lastPrinted>2003-03-07T12:18:32Z</cp:lastPrinted>
  <dcterms:created xsi:type="dcterms:W3CDTF">2009-04-01T09:30:31Z</dcterms:created>
  <dcterms:modified xsi:type="dcterms:W3CDTF">2014-06-03T04:39:02Z</dcterms:modified>
</cp:coreProperties>
</file>