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71" r:id="rId4"/>
    <p:sldId id="272" r:id="rId5"/>
    <p:sldId id="258" r:id="rId6"/>
    <p:sldId id="260" r:id="rId7"/>
    <p:sldId id="259" r:id="rId8"/>
    <p:sldId id="261" r:id="rId9"/>
    <p:sldId id="262" r:id="rId10"/>
    <p:sldId id="265" r:id="rId11"/>
    <p:sldId id="268" r:id="rId12"/>
    <p:sldId id="270" r:id="rId13"/>
    <p:sldId id="269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DB46FE4-6F5D-479A-BD45-8BB886AD3B36}">
          <p14:sldIdLst>
            <p14:sldId id="266"/>
            <p14:sldId id="256"/>
            <p14:sldId id="271"/>
            <p14:sldId id="272"/>
            <p14:sldId id="258"/>
            <p14:sldId id="260"/>
            <p14:sldId id="259"/>
            <p14:sldId id="261"/>
            <p14:sldId id="262"/>
            <p14:sldId id="265"/>
            <p14:sldId id="268"/>
            <p14:sldId id="270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826477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Классические и современные подходы к </a:t>
            </a:r>
            <a:r>
              <a:rPr lang="en-US" b="1" dirty="0" smtClean="0"/>
              <a:t>KPI </a:t>
            </a:r>
            <a:r>
              <a:rPr lang="ru-RU" b="1" dirty="0" smtClean="0"/>
              <a:t>арендного бизнеса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2771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12597" y="699542"/>
            <a:ext cx="8229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Современные </a:t>
            </a:r>
            <a:r>
              <a:rPr lang="en-US" sz="3100" b="1" dirty="0" smtClean="0"/>
              <a:t>ERA KPI </a:t>
            </a:r>
            <a:r>
              <a:rPr lang="ru-RU" sz="3100" b="1" dirty="0" smtClean="0"/>
              <a:t>устойчивого развития арендного бизнеса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06835"/>
            <a:ext cx="8229600" cy="324383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ERA </a:t>
            </a:r>
            <a:r>
              <a:rPr lang="ru-RU" sz="1400" dirty="0" smtClean="0"/>
              <a:t>разработала систему показателей, которые влияют</a:t>
            </a:r>
            <a:r>
              <a:rPr lang="en-US" sz="1400" dirty="0" smtClean="0"/>
              <a:t> </a:t>
            </a:r>
            <a:r>
              <a:rPr lang="ru-RU" sz="1400" dirty="0" smtClean="0"/>
              <a:t>на устойчивость и стабильность арендного бизнеса.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/>
              <a:t>Показатели охватывают следующие 8 </a:t>
            </a:r>
            <a:r>
              <a:rPr lang="ru-RU" sz="1400" dirty="0"/>
              <a:t>областей</a:t>
            </a:r>
            <a:r>
              <a:rPr lang="ru-RU" sz="1400" dirty="0" smtClean="0"/>
              <a:t>:</a:t>
            </a:r>
            <a:endParaRPr lang="ru-RU" sz="1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1. Персонал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2. Здоровье и безопасность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3. Обучение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4. Окружающая среда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5. Цепочка поставок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6. Борьба с коррупцией и взяточничеством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7. </a:t>
            </a:r>
            <a:r>
              <a:rPr lang="ru-RU" sz="1400" dirty="0" smtClean="0"/>
              <a:t>Переработка</a:t>
            </a:r>
            <a:endParaRPr lang="ru-RU" sz="1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8. Прочее</a:t>
            </a:r>
          </a:p>
          <a:p>
            <a:pPr marL="0" indent="0">
              <a:buNone/>
            </a:pPr>
            <a:r>
              <a:rPr lang="ru-RU" sz="1400" b="1" dirty="0"/>
              <a:t>Каждая область имеет следующие ключевые показатели эффективности с цветовым кодированием:</a:t>
            </a:r>
            <a:endParaRPr lang="ru-RU" sz="1400" dirty="0"/>
          </a:p>
        </p:txBody>
      </p:sp>
      <p:pic>
        <p:nvPicPr>
          <p:cNvPr id="5" name="Picture 1" descr="C:\Users\Aleks\Downloads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155926"/>
            <a:ext cx="4375291" cy="68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30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Aleks\Downloads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19622"/>
            <a:ext cx="3522362" cy="2325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85725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Современные </a:t>
            </a:r>
            <a:r>
              <a:rPr lang="en-US" sz="2800" b="1" dirty="0" smtClean="0"/>
              <a:t>ERA KPI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устойчивого </a:t>
            </a:r>
            <a:r>
              <a:rPr lang="ru-RU" sz="2800" b="1" dirty="0" smtClean="0"/>
              <a:t>развития арендного бизнеса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1026" name="Picture 2" descr="C:\Users\Aleks\Downloads\bc894355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795886"/>
            <a:ext cx="3522362" cy="124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5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leks\Downloads\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07615" y="2427734"/>
            <a:ext cx="3522362" cy="197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Aleks\Downloads\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067" y="1563638"/>
            <a:ext cx="3522362" cy="69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85725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Современные </a:t>
            </a:r>
            <a:r>
              <a:rPr lang="en-US" sz="2800" b="1" dirty="0" smtClean="0"/>
              <a:t>ERA KPI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устойчивого </a:t>
            </a:r>
            <a:r>
              <a:rPr lang="ru-RU" sz="2800" b="1" dirty="0" smtClean="0"/>
              <a:t>развития арендного бизнеса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7540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Aleks\Downloads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590" y="1707654"/>
            <a:ext cx="3384375" cy="6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Aleks\Downloads\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2502571"/>
            <a:ext cx="3384376" cy="1013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Aleks\Downloads\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608" y="3666569"/>
            <a:ext cx="3384375" cy="51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Aleks\Downloads\1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161" y="4347478"/>
            <a:ext cx="3406804" cy="516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85725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Современные </a:t>
            </a:r>
            <a:r>
              <a:rPr lang="en-US" sz="2800" b="1" dirty="0" smtClean="0"/>
              <a:t>ERA KPI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устойчивого </a:t>
            </a:r>
            <a:r>
              <a:rPr lang="ru-RU" sz="2800" b="1" dirty="0" smtClean="0"/>
              <a:t>развития арендного бизнеса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2457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leks\Downloads\5029197._UY630_SR1200,630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605" y="3062475"/>
            <a:ext cx="3858069" cy="202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360924"/>
            <a:ext cx="4462264" cy="1102519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Дан </a:t>
            </a:r>
            <a:r>
              <a:rPr lang="ru-RU" sz="2800" b="1" dirty="0"/>
              <a:t>Каплан, культовый «отец современной индустрии аренды»</a:t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851670"/>
            <a:ext cx="3704456" cy="13144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1943-2021</a:t>
            </a:r>
            <a:endParaRPr lang="ru-RU" sz="2400" dirty="0"/>
          </a:p>
        </p:txBody>
      </p:sp>
      <p:pic>
        <p:nvPicPr>
          <p:cNvPr id="1026" name="Picture 2" descr="C:\Users\Aleks\Downloads\11_dan-kaplan_614dd9c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1509"/>
            <a:ext cx="2376264" cy="226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5858" y="3075806"/>
            <a:ext cx="5328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 2006 </a:t>
            </a:r>
            <a:r>
              <a:rPr lang="ru-RU" sz="1400" dirty="0" smtClean="0"/>
              <a:t>году</a:t>
            </a:r>
            <a:r>
              <a:rPr lang="en-US" sz="1400" dirty="0" smtClean="0"/>
              <a:t> </a:t>
            </a:r>
            <a:r>
              <a:rPr lang="ru-RU" sz="1400" dirty="0" smtClean="0"/>
              <a:t>Дан Каплан был </a:t>
            </a:r>
            <a:r>
              <a:rPr lang="ru-RU" sz="1400" dirty="0"/>
              <a:t>включен в Зал славы Американской </a:t>
            </a:r>
            <a:r>
              <a:rPr lang="ru-RU" sz="1400" dirty="0" smtClean="0"/>
              <a:t>арендной ассоциации (</a:t>
            </a:r>
            <a:r>
              <a:rPr lang="ru-RU" sz="1400" dirty="0"/>
              <a:t>ARA), а позже Европейская </a:t>
            </a:r>
            <a:r>
              <a:rPr lang="ru-RU" sz="1400" dirty="0" smtClean="0"/>
              <a:t>арендная ассоциация (</a:t>
            </a:r>
            <a:r>
              <a:rPr lang="ru-RU" sz="1400" dirty="0"/>
              <a:t>ERA) и Международная федерация </a:t>
            </a:r>
            <a:r>
              <a:rPr lang="ru-RU" sz="1400" dirty="0" smtClean="0"/>
              <a:t>подъемного оборудования (IPAF</a:t>
            </a:r>
            <a:r>
              <a:rPr lang="ru-RU" sz="1400" dirty="0"/>
              <a:t>) </a:t>
            </a:r>
            <a:r>
              <a:rPr lang="ru-RU" sz="1400" dirty="0" smtClean="0"/>
              <a:t>удостоили Дана Каплана наградами за достижения и вклад в развитие аренды.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7035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METRICS  </a:t>
            </a:r>
            <a:r>
              <a:rPr lang="ru-RU" b="1" dirty="0"/>
              <a:t>ДАН КАПЛАНА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Утилизация – 70-20-10</a:t>
            </a:r>
          </a:p>
          <a:p>
            <a:r>
              <a:rPr lang="en-US" sz="2800" dirty="0" smtClean="0"/>
              <a:t>$ </a:t>
            </a:r>
            <a:r>
              <a:rPr lang="ru-RU" sz="2800" dirty="0" smtClean="0"/>
              <a:t>утилизации – цель 65%</a:t>
            </a:r>
          </a:p>
          <a:p>
            <a:r>
              <a:rPr lang="ru-RU" sz="2800" dirty="0" smtClean="0"/>
              <a:t>GROSS </a:t>
            </a:r>
            <a:r>
              <a:rPr lang="ru-RU" sz="2800" dirty="0"/>
              <a:t>MARGIN  (стоимость ремонта не должна быть больше 10</a:t>
            </a:r>
            <a:r>
              <a:rPr lang="ru-RU" sz="2800" dirty="0" smtClean="0"/>
              <a:t>%)</a:t>
            </a:r>
          </a:p>
          <a:p>
            <a:r>
              <a:rPr lang="en-US" sz="2800" dirty="0" smtClean="0"/>
              <a:t>ROI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3756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Любимые высказывания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Быть первым</a:t>
            </a:r>
          </a:p>
          <a:p>
            <a:r>
              <a:rPr lang="ru-RU" dirty="0" smtClean="0"/>
              <a:t>Удивлять клиента</a:t>
            </a:r>
          </a:p>
          <a:p>
            <a:r>
              <a:rPr lang="ru-RU" dirty="0" smtClean="0"/>
              <a:t>Захватывать рынки</a:t>
            </a:r>
          </a:p>
          <a:p>
            <a:r>
              <a:rPr lang="ru-RU" dirty="0" smtClean="0"/>
              <a:t>Делайте сейчас, вы сможете</a:t>
            </a:r>
            <a:r>
              <a:rPr lang="ru-RU" dirty="0"/>
              <a:t>!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41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BBE75B85-9B6D-4871-8A42-6E0598D3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857250"/>
          </a:xfrm>
        </p:spPr>
        <p:txBody>
          <a:bodyPr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Показатели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3735428A-8C2C-49B6-B4EB-87CB7CC52C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827" y="1372792"/>
            <a:ext cx="4501166" cy="3456384"/>
          </a:xfrm>
        </p:spPr>
        <p:txBody>
          <a:bodyPr>
            <a:normAutofit/>
          </a:bodyPr>
          <a:lstStyle/>
          <a:p>
            <a:pPr marL="194813" indent="0">
              <a:buNone/>
            </a:pPr>
            <a:r>
              <a:rPr lang="ru-RU" sz="2000" i="1" u="sng" dirty="0">
                <a:solidFill>
                  <a:srgbClr val="0070C0"/>
                </a:solidFill>
              </a:rPr>
              <a:t>Окупаемость</a:t>
            </a:r>
            <a:endParaRPr lang="en-US" sz="2000" i="1" u="sng" dirty="0">
              <a:solidFill>
                <a:srgbClr val="0070C0"/>
              </a:solidFill>
            </a:endParaRPr>
          </a:p>
          <a:p>
            <a:pPr marL="194813" indent="0">
              <a:lnSpc>
                <a:spcPct val="160000"/>
              </a:lnSpc>
              <a:buNone/>
            </a:pPr>
            <a:r>
              <a:rPr lang="ru-RU" dirty="0"/>
              <a:t>-</a:t>
            </a:r>
            <a:r>
              <a:rPr lang="ru-RU" sz="2000" i="1" dirty="0"/>
              <a:t>Определяется как отношение арендной выручки к  первоначальной стоимости оборудования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3A8A61D8-CAAF-41DC-B6E7-30FDC3A30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6993" y="1372792"/>
            <a:ext cx="4331181" cy="3375055"/>
          </a:xfrm>
        </p:spPr>
        <p:txBody>
          <a:bodyPr>
            <a:normAutofit/>
          </a:bodyPr>
          <a:lstStyle/>
          <a:p>
            <a:pPr marL="194813" indent="0">
              <a:buNone/>
            </a:pPr>
            <a:r>
              <a:rPr lang="en-US" sz="2000" i="1" u="sng" dirty="0">
                <a:solidFill>
                  <a:srgbClr val="0070C0"/>
                </a:solidFill>
              </a:rPr>
              <a:t>ROI</a:t>
            </a:r>
            <a:endParaRPr lang="ru-RU" sz="2000" i="1" u="sng" dirty="0">
              <a:solidFill>
                <a:srgbClr val="0070C0"/>
              </a:solidFill>
            </a:endParaRPr>
          </a:p>
          <a:p>
            <a:pPr marL="194813" indent="0">
              <a:lnSpc>
                <a:spcPct val="160000"/>
              </a:lnSpc>
              <a:buNone/>
            </a:pPr>
            <a:r>
              <a:rPr lang="ru-RU" dirty="0"/>
              <a:t>-</a:t>
            </a:r>
            <a:r>
              <a:rPr lang="ru-RU" sz="2000" i="1" dirty="0"/>
              <a:t>Доходы от арендной выручки за минусом постоянных и переменных расходов, амортизации, процентов, отнесенные к учетной стоимости оборудования</a:t>
            </a:r>
          </a:p>
        </p:txBody>
      </p:sp>
    </p:spTree>
    <p:extLst>
      <p:ext uri="{BB962C8B-B14F-4D97-AF65-F5344CB8AC3E}">
        <p14:creationId xmlns:p14="http://schemas.microsoft.com/office/powerpoint/2010/main" val="366298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62B409-64BD-4B3C-8B29-87A242215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27534"/>
            <a:ext cx="8229600" cy="800100"/>
          </a:xfrm>
        </p:spPr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Показатели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127B56-1303-4C41-81A1-FD4160067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3063" y="1372792"/>
            <a:ext cx="4563930" cy="3456384"/>
          </a:xfrm>
        </p:spPr>
        <p:txBody>
          <a:bodyPr/>
          <a:lstStyle/>
          <a:p>
            <a:pPr marL="194813" indent="0">
              <a:buNone/>
            </a:pPr>
            <a:r>
              <a:rPr lang="ru-RU" sz="2000" i="1" u="sng" dirty="0">
                <a:solidFill>
                  <a:srgbClr val="0070C0"/>
                </a:solidFill>
              </a:rPr>
              <a:t>Временная утилизация</a:t>
            </a:r>
          </a:p>
          <a:p>
            <a:pPr marL="194813" indent="0">
              <a:lnSpc>
                <a:spcPct val="150000"/>
              </a:lnSpc>
              <a:buNone/>
            </a:pPr>
            <a:r>
              <a:rPr lang="ru-RU" dirty="0"/>
              <a:t>-</a:t>
            </a:r>
            <a:r>
              <a:rPr lang="ru-RU" sz="2000" i="1" dirty="0"/>
              <a:t>Количество фактически отработанных дней оборудования в аренде отнесенных к временному периоду – месяц, квартал, год;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BC153A3-CFE2-4DCB-A819-667DADBCB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7670" y="1372792"/>
            <a:ext cx="4253268" cy="3456384"/>
          </a:xfrm>
        </p:spPr>
        <p:txBody>
          <a:bodyPr/>
          <a:lstStyle/>
          <a:p>
            <a:pPr marL="194813" indent="0">
              <a:buNone/>
            </a:pPr>
            <a:r>
              <a:rPr lang="ru-RU" sz="2000" i="1" u="sng" dirty="0">
                <a:solidFill>
                  <a:srgbClr val="0070C0"/>
                </a:solidFill>
              </a:rPr>
              <a:t>Финансовая утилизация</a:t>
            </a:r>
          </a:p>
          <a:p>
            <a:pPr marL="194813" indent="0">
              <a:lnSpc>
                <a:spcPct val="150000"/>
              </a:lnSpc>
              <a:buNone/>
            </a:pPr>
            <a:r>
              <a:rPr lang="ru-RU" dirty="0"/>
              <a:t>-</a:t>
            </a:r>
            <a:r>
              <a:rPr lang="ru-RU" sz="2000" i="1" dirty="0"/>
              <a:t>Определяется как отношение фактической арендной выручки за определенный период к теоретической выручке со 100%временной утилизации без скидок;</a:t>
            </a:r>
          </a:p>
        </p:txBody>
      </p:sp>
    </p:spTree>
    <p:extLst>
      <p:ext uri="{BB962C8B-B14F-4D97-AF65-F5344CB8AC3E}">
        <p14:creationId xmlns:p14="http://schemas.microsoft.com/office/powerpoint/2010/main" val="216533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E5C40047-7873-43F9-ACF1-9A3CD4705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27534"/>
            <a:ext cx="8229600" cy="800100"/>
          </a:xfrm>
        </p:spPr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 пользоваться </a:t>
            </a:r>
            <a:r>
              <a:rPr lang="en-US" b="1" dirty="0">
                <a:solidFill>
                  <a:schemeClr val="tx1"/>
                </a:solidFill>
              </a:rPr>
              <a:t>ROI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EACD6F80-FFF0-43C5-8163-3083E34C3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842" y="1372792"/>
            <a:ext cx="4514151" cy="3456384"/>
          </a:xfrm>
        </p:spPr>
        <p:txBody>
          <a:bodyPr>
            <a:normAutofit/>
          </a:bodyPr>
          <a:lstStyle/>
          <a:p>
            <a:pPr marL="194813" indent="0">
              <a:buNone/>
            </a:pPr>
            <a:r>
              <a:rPr lang="ru-RU" sz="2000" i="1" u="sng" dirty="0">
                <a:solidFill>
                  <a:srgbClr val="0070C0"/>
                </a:solidFill>
              </a:rPr>
              <a:t>Высокая временная</a:t>
            </a:r>
            <a:r>
              <a:rPr lang="en-US" sz="2000" i="1" u="sng" dirty="0">
                <a:solidFill>
                  <a:srgbClr val="0070C0"/>
                </a:solidFill>
              </a:rPr>
              <a:t> </a:t>
            </a:r>
            <a:r>
              <a:rPr lang="ru-RU" sz="2000" i="1" u="sng" dirty="0">
                <a:solidFill>
                  <a:srgbClr val="0070C0"/>
                </a:solidFill>
              </a:rPr>
              <a:t>утилизация</a:t>
            </a:r>
            <a:r>
              <a:rPr lang="en-US" sz="2000" i="1" u="sng" dirty="0">
                <a:solidFill>
                  <a:srgbClr val="0070C0"/>
                </a:solidFill>
              </a:rPr>
              <a:t>&amp;</a:t>
            </a:r>
            <a:r>
              <a:rPr lang="ru-RU" sz="2000" i="1" u="sng" dirty="0">
                <a:solidFill>
                  <a:srgbClr val="0070C0"/>
                </a:solidFill>
              </a:rPr>
              <a:t>Низкий </a:t>
            </a:r>
            <a:r>
              <a:rPr lang="en-US" u="sng" dirty="0">
                <a:solidFill>
                  <a:srgbClr val="0070C0"/>
                </a:solidFill>
              </a:rPr>
              <a:t>ROI</a:t>
            </a:r>
            <a:endParaRPr lang="en-US" dirty="0"/>
          </a:p>
          <a:p>
            <a:pPr>
              <a:buFontTx/>
              <a:buChar char="-"/>
            </a:pPr>
            <a:r>
              <a:rPr lang="ru-RU" sz="2000" b="1" i="1" dirty="0"/>
              <a:t>Стратегия</a:t>
            </a:r>
          </a:p>
          <a:p>
            <a:pPr marL="194813" indent="0" algn="just">
              <a:lnSpc>
                <a:spcPct val="150000"/>
              </a:lnSpc>
              <a:buNone/>
            </a:pPr>
            <a:r>
              <a:rPr lang="ru-RU" sz="1700" i="1" dirty="0"/>
              <a:t>Обратить внимание на проблемы с ремонтом, если все нормально – поднимать цены;</a:t>
            </a:r>
          </a:p>
          <a:p>
            <a:pPr marL="194813" indent="0">
              <a:buNone/>
            </a:pPr>
            <a:r>
              <a:rPr lang="ru-RU" sz="1700" i="1" dirty="0"/>
              <a:t>-</a:t>
            </a:r>
            <a:r>
              <a:rPr lang="ru-RU" sz="2000" b="1" i="1" dirty="0"/>
              <a:t>Оборудование </a:t>
            </a:r>
          </a:p>
          <a:p>
            <a:pPr marL="194813" indent="0">
              <a:lnSpc>
                <a:spcPct val="150000"/>
              </a:lnSpc>
              <a:buNone/>
            </a:pPr>
            <a:r>
              <a:rPr lang="ru-RU" sz="1700" i="1" dirty="0"/>
              <a:t>Если дело не в ремонте, увеличивайте парк оборудования;</a:t>
            </a:r>
            <a:endParaRPr lang="en-US" sz="1700" i="1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C31C036-B1CD-45B7-BB49-28DC9336A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7670" y="1372792"/>
            <a:ext cx="4203488" cy="3456384"/>
          </a:xfrm>
        </p:spPr>
        <p:txBody>
          <a:bodyPr>
            <a:normAutofit/>
          </a:bodyPr>
          <a:lstStyle/>
          <a:p>
            <a:pPr marL="194813" indent="0">
              <a:buNone/>
            </a:pPr>
            <a:r>
              <a:rPr lang="ru-RU" sz="2000" i="1" u="sng" dirty="0">
                <a:solidFill>
                  <a:srgbClr val="0070C0"/>
                </a:solidFill>
              </a:rPr>
              <a:t>Низкая временная утилизация</a:t>
            </a:r>
            <a:r>
              <a:rPr lang="en-US" sz="2000" i="1" u="sng" dirty="0">
                <a:solidFill>
                  <a:srgbClr val="0070C0"/>
                </a:solidFill>
              </a:rPr>
              <a:t>&amp;</a:t>
            </a:r>
            <a:r>
              <a:rPr lang="ru-RU" sz="2000" i="1" u="sng" dirty="0">
                <a:solidFill>
                  <a:srgbClr val="0070C0"/>
                </a:solidFill>
              </a:rPr>
              <a:t>Низкий </a:t>
            </a:r>
            <a:r>
              <a:rPr lang="ru-RU" u="sng" dirty="0">
                <a:solidFill>
                  <a:srgbClr val="0070C0"/>
                </a:solidFill>
              </a:rPr>
              <a:t>ROI</a:t>
            </a:r>
            <a:endParaRPr lang="ru-RU" dirty="0"/>
          </a:p>
          <a:p>
            <a:pPr lvl="0">
              <a:buClr>
                <a:srgbClr val="00356E"/>
              </a:buClr>
              <a:buFontTx/>
              <a:buChar char="-"/>
            </a:pPr>
            <a:r>
              <a:rPr lang="ru-RU" sz="2000" b="1" i="1" dirty="0">
                <a:solidFill>
                  <a:srgbClr val="000000"/>
                </a:solidFill>
              </a:rPr>
              <a:t>Стратегия</a:t>
            </a:r>
          </a:p>
          <a:p>
            <a:pPr marL="194813" indent="0">
              <a:buNone/>
            </a:pPr>
            <a:r>
              <a:rPr lang="ru-RU" sz="1700" i="1" dirty="0"/>
              <a:t>Понижать арендные ставки;</a:t>
            </a:r>
          </a:p>
          <a:p>
            <a:pPr marL="194813" indent="0">
              <a:buNone/>
            </a:pPr>
            <a:endParaRPr lang="ru-RU" dirty="0"/>
          </a:p>
          <a:p>
            <a:pPr>
              <a:buFontTx/>
              <a:buChar char="-"/>
            </a:pPr>
            <a:r>
              <a:rPr lang="ru-RU" sz="2000" b="1" i="1" dirty="0"/>
              <a:t>Оборудование</a:t>
            </a:r>
          </a:p>
          <a:p>
            <a:pPr marL="194813" indent="0">
              <a:lnSpc>
                <a:spcPct val="150000"/>
              </a:lnSpc>
              <a:buNone/>
            </a:pPr>
            <a:r>
              <a:rPr lang="ru-RU" sz="1700" i="1" dirty="0"/>
              <a:t>Уменьшайте арендный парк оборудования;</a:t>
            </a:r>
          </a:p>
        </p:txBody>
      </p:sp>
    </p:spTree>
    <p:extLst>
      <p:ext uri="{BB962C8B-B14F-4D97-AF65-F5344CB8AC3E}">
        <p14:creationId xmlns:p14="http://schemas.microsoft.com/office/powerpoint/2010/main" val="72534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E5C40047-7873-43F9-ACF1-9A3CD4705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27534"/>
            <a:ext cx="8229600" cy="800100"/>
          </a:xfrm>
        </p:spPr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Как пользоваться </a:t>
            </a:r>
            <a:r>
              <a:rPr lang="en-US" b="1" dirty="0">
                <a:solidFill>
                  <a:schemeClr val="tx1"/>
                </a:solidFill>
              </a:rPr>
              <a:t>ROI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EACD6F80-FFF0-43C5-8163-3083E34C3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842" y="1372792"/>
            <a:ext cx="4514151" cy="3456384"/>
          </a:xfrm>
        </p:spPr>
        <p:txBody>
          <a:bodyPr>
            <a:normAutofit fontScale="92500" lnSpcReduction="10000"/>
          </a:bodyPr>
          <a:lstStyle/>
          <a:p>
            <a:pPr marL="194813" indent="0">
              <a:buNone/>
            </a:pPr>
            <a:r>
              <a:rPr lang="ru-RU" sz="2000" i="1" u="sng" dirty="0">
                <a:solidFill>
                  <a:srgbClr val="0070C0"/>
                </a:solidFill>
              </a:rPr>
              <a:t>Высокая временная</a:t>
            </a:r>
            <a:r>
              <a:rPr lang="en-US" sz="2000" i="1" u="sng" dirty="0">
                <a:solidFill>
                  <a:srgbClr val="0070C0"/>
                </a:solidFill>
              </a:rPr>
              <a:t> </a:t>
            </a:r>
            <a:r>
              <a:rPr lang="ru-RU" sz="2000" i="1" u="sng" dirty="0">
                <a:solidFill>
                  <a:srgbClr val="0070C0"/>
                </a:solidFill>
              </a:rPr>
              <a:t>утилизация</a:t>
            </a:r>
            <a:r>
              <a:rPr lang="en-US" sz="2000" i="1" u="sng" dirty="0">
                <a:solidFill>
                  <a:srgbClr val="0070C0"/>
                </a:solidFill>
              </a:rPr>
              <a:t>&amp;</a:t>
            </a:r>
            <a:r>
              <a:rPr lang="ru-RU" sz="2000" i="1" u="sng" dirty="0">
                <a:solidFill>
                  <a:srgbClr val="0070C0"/>
                </a:solidFill>
              </a:rPr>
              <a:t>Высокий </a:t>
            </a:r>
            <a:r>
              <a:rPr lang="en-US" u="sng" dirty="0">
                <a:solidFill>
                  <a:srgbClr val="0070C0"/>
                </a:solidFill>
              </a:rPr>
              <a:t>ROI</a:t>
            </a:r>
            <a:endParaRPr lang="ru-RU" u="sng" dirty="0">
              <a:solidFill>
                <a:srgbClr val="0070C0"/>
              </a:solidFill>
            </a:endParaRPr>
          </a:p>
          <a:p>
            <a:pPr marL="194813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ru-RU" sz="2000" b="1" i="1" dirty="0"/>
              <a:t>Стратегия</a:t>
            </a:r>
          </a:p>
          <a:p>
            <a:pPr marL="194813" indent="0" algn="just">
              <a:lnSpc>
                <a:spcPct val="150000"/>
              </a:lnSpc>
              <a:buNone/>
            </a:pPr>
            <a:r>
              <a:rPr lang="ru-RU" sz="1700" i="1" dirty="0"/>
              <a:t>Поднять арендные ставки;</a:t>
            </a:r>
          </a:p>
          <a:p>
            <a:pPr marL="194813" indent="0" algn="just">
              <a:lnSpc>
                <a:spcPct val="150000"/>
              </a:lnSpc>
              <a:buNone/>
            </a:pPr>
            <a:endParaRPr lang="ru-RU" sz="1700" i="1" dirty="0"/>
          </a:p>
          <a:p>
            <a:pPr marL="194813" indent="0">
              <a:buNone/>
            </a:pPr>
            <a:r>
              <a:rPr lang="ru-RU" sz="1700" i="1" dirty="0"/>
              <a:t>-</a:t>
            </a:r>
            <a:r>
              <a:rPr lang="ru-RU" sz="2000" b="1" i="1" dirty="0"/>
              <a:t>Оборудование </a:t>
            </a:r>
          </a:p>
          <a:p>
            <a:pPr marL="194813" indent="0">
              <a:lnSpc>
                <a:spcPct val="150000"/>
              </a:lnSpc>
              <a:buNone/>
            </a:pPr>
            <a:r>
              <a:rPr lang="ru-RU" sz="1700" i="1" dirty="0"/>
              <a:t>Увеличение парка арендного оборудования;</a:t>
            </a:r>
            <a:endParaRPr lang="en-US" sz="1700" i="1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C31C036-B1CD-45B7-BB49-28DC9336A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7670" y="1372792"/>
            <a:ext cx="4203488" cy="3456384"/>
          </a:xfrm>
        </p:spPr>
        <p:txBody>
          <a:bodyPr>
            <a:normAutofit fontScale="92500" lnSpcReduction="10000"/>
          </a:bodyPr>
          <a:lstStyle/>
          <a:p>
            <a:pPr marL="194813" indent="0">
              <a:buNone/>
            </a:pPr>
            <a:r>
              <a:rPr lang="ru-RU" sz="2000" i="1" u="sng" dirty="0">
                <a:solidFill>
                  <a:srgbClr val="0070C0"/>
                </a:solidFill>
              </a:rPr>
              <a:t>Низкая временная утилизация</a:t>
            </a:r>
            <a:r>
              <a:rPr lang="en-US" sz="2000" i="1" u="sng" dirty="0">
                <a:solidFill>
                  <a:srgbClr val="0070C0"/>
                </a:solidFill>
              </a:rPr>
              <a:t>&amp;</a:t>
            </a:r>
            <a:r>
              <a:rPr lang="ru-RU" sz="2000" i="1" u="sng" dirty="0">
                <a:solidFill>
                  <a:srgbClr val="0070C0"/>
                </a:solidFill>
              </a:rPr>
              <a:t>Высокий </a:t>
            </a:r>
            <a:r>
              <a:rPr lang="ru-RU" u="sng" dirty="0">
                <a:solidFill>
                  <a:srgbClr val="0070C0"/>
                </a:solidFill>
              </a:rPr>
              <a:t>ROI</a:t>
            </a:r>
            <a:endParaRPr lang="ru-RU" dirty="0"/>
          </a:p>
          <a:p>
            <a:pPr lvl="0">
              <a:buClr>
                <a:srgbClr val="00356E"/>
              </a:buClr>
              <a:buFontTx/>
              <a:buChar char="-"/>
            </a:pPr>
            <a:r>
              <a:rPr lang="ru-RU" sz="2000" b="1" i="1" dirty="0">
                <a:solidFill>
                  <a:srgbClr val="000000"/>
                </a:solidFill>
              </a:rPr>
              <a:t>Стратегия</a:t>
            </a:r>
          </a:p>
          <a:p>
            <a:pPr marL="194813" indent="0">
              <a:lnSpc>
                <a:spcPct val="150000"/>
              </a:lnSpc>
              <a:buNone/>
            </a:pPr>
            <a:r>
              <a:rPr lang="ru-RU" sz="1700" i="1" dirty="0"/>
              <a:t>Оставить арендные ставки на прежнем уровне или плавное незначительное повышение;</a:t>
            </a:r>
            <a:endParaRPr lang="ru-RU" dirty="0"/>
          </a:p>
          <a:p>
            <a:pPr>
              <a:buFontTx/>
              <a:buChar char="-"/>
            </a:pPr>
            <a:r>
              <a:rPr lang="ru-RU" sz="2000" b="1" i="1" dirty="0"/>
              <a:t>Оборудование</a:t>
            </a:r>
          </a:p>
          <a:p>
            <a:pPr marL="194813" indent="0">
              <a:lnSpc>
                <a:spcPct val="150000"/>
              </a:lnSpc>
              <a:buNone/>
            </a:pPr>
            <a:r>
              <a:rPr lang="ru-RU" sz="1700" i="1" dirty="0"/>
              <a:t>Отказ от покупки нового оборудования, избавиться от излишков;</a:t>
            </a:r>
          </a:p>
        </p:txBody>
      </p:sp>
    </p:spTree>
    <p:extLst>
      <p:ext uri="{BB962C8B-B14F-4D97-AF65-F5344CB8AC3E}">
        <p14:creationId xmlns:p14="http://schemas.microsoft.com/office/powerpoint/2010/main" val="3154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AE5E75-C7BB-4521-B4CE-9F8BAE8D8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8001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Желаемые показатели по временной утилизации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4E32701-8DCC-4E0A-B8B6-E58E18E22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94813" indent="0">
              <a:buNone/>
            </a:pPr>
            <a:r>
              <a:rPr lang="ru-RU" dirty="0"/>
              <a:t>-</a:t>
            </a:r>
            <a:r>
              <a:rPr lang="ru-RU" i="1" dirty="0"/>
              <a:t>Насосы						</a:t>
            </a:r>
            <a:r>
              <a:rPr lang="ru-RU" i="1" dirty="0" smtClean="0"/>
              <a:t>40</a:t>
            </a:r>
            <a:r>
              <a:rPr lang="ru-RU" i="1" dirty="0"/>
              <a:t>%</a:t>
            </a:r>
          </a:p>
          <a:p>
            <a:pPr marL="194813" indent="0">
              <a:buNone/>
            </a:pPr>
            <a:r>
              <a:rPr lang="ru-RU" i="1" dirty="0"/>
              <a:t>-Генераторы					</a:t>
            </a:r>
            <a:r>
              <a:rPr lang="ru-RU" i="1" dirty="0" smtClean="0"/>
              <a:t>55</a:t>
            </a:r>
            <a:r>
              <a:rPr lang="ru-RU" i="1" dirty="0"/>
              <a:t>%</a:t>
            </a:r>
          </a:p>
          <a:p>
            <a:pPr marL="194813" indent="0">
              <a:buNone/>
            </a:pPr>
            <a:r>
              <a:rPr lang="ru-RU" i="1" dirty="0"/>
              <a:t>-Экскаватор/погрузчик 			</a:t>
            </a:r>
            <a:r>
              <a:rPr lang="ru-RU" i="1" dirty="0" smtClean="0"/>
              <a:t>70</a:t>
            </a:r>
            <a:r>
              <a:rPr lang="ru-RU" i="1" dirty="0"/>
              <a:t>%</a:t>
            </a:r>
          </a:p>
          <a:p>
            <a:pPr marL="194813" indent="0">
              <a:buNone/>
            </a:pPr>
            <a:r>
              <a:rPr lang="ru-RU" i="1" dirty="0"/>
              <a:t>-Компрессоры					</a:t>
            </a:r>
            <a:r>
              <a:rPr lang="ru-RU" i="1" dirty="0" smtClean="0"/>
              <a:t>60</a:t>
            </a:r>
            <a:r>
              <a:rPr lang="ru-RU" i="1" dirty="0"/>
              <a:t>%</a:t>
            </a:r>
          </a:p>
          <a:p>
            <a:pPr marL="194813" indent="0">
              <a:buNone/>
            </a:pPr>
            <a:r>
              <a:rPr lang="ru-RU" i="1" dirty="0"/>
              <a:t>-Малая механизация 				50%</a:t>
            </a:r>
          </a:p>
          <a:p>
            <a:pPr marL="194813" indent="0">
              <a:buNone/>
            </a:pPr>
            <a:r>
              <a:rPr lang="ru-RU" i="1" dirty="0"/>
              <a:t>-Крупная техника 				</a:t>
            </a:r>
            <a:r>
              <a:rPr lang="ru-RU" i="1" dirty="0" smtClean="0"/>
              <a:t>65</a:t>
            </a:r>
            <a:r>
              <a:rPr lang="ru-RU" i="1" dirty="0"/>
              <a:t>%</a:t>
            </a:r>
          </a:p>
          <a:p>
            <a:pPr marL="194813" indent="0">
              <a:buNone/>
            </a:pPr>
            <a:r>
              <a:rPr lang="ru-RU" i="1" dirty="0"/>
              <a:t>-Подъемники					</a:t>
            </a:r>
            <a:r>
              <a:rPr lang="ru-RU" i="1" dirty="0" smtClean="0"/>
              <a:t>75</a:t>
            </a:r>
            <a:r>
              <a:rPr lang="ru-RU" i="1" dirty="0"/>
              <a:t>%</a:t>
            </a:r>
          </a:p>
          <a:p>
            <a:pPr marL="194813" indent="0">
              <a:buNone/>
            </a:pPr>
            <a:r>
              <a:rPr lang="ru-RU" i="1" dirty="0"/>
              <a:t>-Вилочные погрузчики				80%</a:t>
            </a:r>
          </a:p>
          <a:p>
            <a:pPr marL="194813" indent="0">
              <a:buNone/>
            </a:pPr>
            <a:r>
              <a:rPr lang="ru-RU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445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254</TotalTime>
  <Words>346</Words>
  <Application>Microsoft Office PowerPoint</Application>
  <PresentationFormat>Экран (16:9)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Классические и современные подходы к KPI арендного бизнеса</vt:lpstr>
      <vt:lpstr> Дан Каплан, культовый «отец современной индустрии аренды» </vt:lpstr>
      <vt:lpstr>METRICS  ДАН КАПЛАНА</vt:lpstr>
      <vt:lpstr>Любимые высказывания</vt:lpstr>
      <vt:lpstr>Показатели</vt:lpstr>
      <vt:lpstr>Показатели</vt:lpstr>
      <vt:lpstr>Как пользоваться ROI</vt:lpstr>
      <vt:lpstr>Как пользоваться ROI</vt:lpstr>
      <vt:lpstr>Желаемые показатели по временной утилизации</vt:lpstr>
      <vt:lpstr>Современные ERA KPI устойчивого развития арендного бизнеса </vt:lpstr>
      <vt:lpstr>Современные ERA KPI  устойчивого развития арендного бизнеса </vt:lpstr>
      <vt:lpstr>Современные ERA KPI  устойчивого развития арендного бизнеса </vt:lpstr>
      <vt:lpstr>Современные ERA KPI  устойчивого развития арендного бизнеса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Aleks</dc:creator>
  <cp:lastModifiedBy>Aleks</cp:lastModifiedBy>
  <cp:revision>17</cp:revision>
  <dcterms:created xsi:type="dcterms:W3CDTF">2021-07-27T09:07:17Z</dcterms:created>
  <dcterms:modified xsi:type="dcterms:W3CDTF">2021-09-22T11:38:25Z</dcterms:modified>
</cp:coreProperties>
</file>