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3" r:id="rId1"/>
    <p:sldMasterId id="2147483709" r:id="rId2"/>
    <p:sldMasterId id="2147483722" r:id="rId3"/>
  </p:sldMasterIdLst>
  <p:notesMasterIdLst>
    <p:notesMasterId r:id="rId14"/>
  </p:notesMasterIdLst>
  <p:sldIdLst>
    <p:sldId id="308" r:id="rId4"/>
    <p:sldId id="304" r:id="rId5"/>
    <p:sldId id="307" r:id="rId6"/>
    <p:sldId id="306" r:id="rId7"/>
    <p:sldId id="310" r:id="rId8"/>
    <p:sldId id="311" r:id="rId9"/>
    <p:sldId id="314" r:id="rId10"/>
    <p:sldId id="315" r:id="rId11"/>
    <p:sldId id="316" r:id="rId12"/>
    <p:sldId id="301" r:id="rId13"/>
  </p:sldIdLst>
  <p:sldSz cx="9144000" cy="6858000" type="screen4x3"/>
  <p:notesSz cx="6761163" cy="9856788"/>
  <p:embeddedFontLst>
    <p:embeddedFont>
      <p:font typeface="Arial Bold" panose="020B0604020202020204" charset="0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Cambria Math" panose="02040503050406030204" pitchFamily="18" charset="0"/>
      <p:regular r:id="rId22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</p:embeddedFontLst>
  <p:custDataLst>
    <p:tags r:id="rId2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6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31" autoAdjust="0"/>
    <p:restoredTop sz="94660"/>
  </p:normalViewPr>
  <p:slideViewPr>
    <p:cSldViewPr>
      <p:cViewPr varScale="1">
        <p:scale>
          <a:sx n="62" d="100"/>
          <a:sy n="62" d="100"/>
        </p:scale>
        <p:origin x="1264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0.fntdata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210488188130151E-2"/>
          <c:y val="7.0025411321179176E-2"/>
          <c:w val="0.91331163126173032"/>
          <c:h val="0.84035014911185357"/>
        </c:manualLayout>
      </c:layout>
      <c:lineChart>
        <c:grouping val="standard"/>
        <c:varyColors val="0"/>
        <c:ser>
          <c:idx val="1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'[Книга1]Исходные данные'!$B$2:$CG$2</c:f>
              <c:numCache>
                <c:formatCode>General</c:formatCode>
                <c:ptCount val="84"/>
                <c:pt idx="0">
                  <c:v>71967.460000000006</c:v>
                </c:pt>
                <c:pt idx="1">
                  <c:v>68751.600000000006</c:v>
                </c:pt>
                <c:pt idx="2">
                  <c:v>69668.86</c:v>
                </c:pt>
                <c:pt idx="3">
                  <c:v>72526.679999999993</c:v>
                </c:pt>
                <c:pt idx="4">
                  <c:v>72606.92</c:v>
                </c:pt>
                <c:pt idx="5">
                  <c:v>73902.02</c:v>
                </c:pt>
                <c:pt idx="6">
                  <c:v>74903.789999999994</c:v>
                </c:pt>
                <c:pt idx="7">
                  <c:v>72205.009999999995</c:v>
                </c:pt>
                <c:pt idx="8">
                  <c:v>72291.47</c:v>
                </c:pt>
                <c:pt idx="9">
                  <c:v>71415.149999999994</c:v>
                </c:pt>
                <c:pt idx="10">
                  <c:v>73661.98</c:v>
                </c:pt>
                <c:pt idx="11">
                  <c:v>74306.600000000006</c:v>
                </c:pt>
                <c:pt idx="12">
                  <c:v>82522.13</c:v>
                </c:pt>
                <c:pt idx="13">
                  <c:v>77837.919999999998</c:v>
                </c:pt>
                <c:pt idx="14">
                  <c:v>76072.41</c:v>
                </c:pt>
                <c:pt idx="15">
                  <c:v>74007.179999999993</c:v>
                </c:pt>
                <c:pt idx="16">
                  <c:v>74569.929999999993</c:v>
                </c:pt>
                <c:pt idx="17">
                  <c:v>73915.11</c:v>
                </c:pt>
                <c:pt idx="18">
                  <c:v>74468.03</c:v>
                </c:pt>
                <c:pt idx="19">
                  <c:v>74474.399999999994</c:v>
                </c:pt>
                <c:pt idx="20">
                  <c:v>73089.399999999994</c:v>
                </c:pt>
                <c:pt idx="21">
                  <c:v>71294.12</c:v>
                </c:pt>
                <c:pt idx="22">
                  <c:v>84748.1</c:v>
                </c:pt>
                <c:pt idx="23">
                  <c:v>88729.99</c:v>
                </c:pt>
                <c:pt idx="24">
                  <c:v>96174.01</c:v>
                </c:pt>
                <c:pt idx="25">
                  <c:v>89843.45</c:v>
                </c:pt>
                <c:pt idx="26">
                  <c:v>88616.27</c:v>
                </c:pt>
                <c:pt idx="27">
                  <c:v>86034.57</c:v>
                </c:pt>
                <c:pt idx="28">
                  <c:v>89325.15</c:v>
                </c:pt>
                <c:pt idx="29">
                  <c:v>86137.29</c:v>
                </c:pt>
                <c:pt idx="30">
                  <c:v>85692.27</c:v>
                </c:pt>
                <c:pt idx="31">
                  <c:v>91069.39</c:v>
                </c:pt>
                <c:pt idx="32">
                  <c:v>86638.58</c:v>
                </c:pt>
                <c:pt idx="33">
                  <c:v>91519.69</c:v>
                </c:pt>
                <c:pt idx="34">
                  <c:v>98647.73</c:v>
                </c:pt>
                <c:pt idx="35">
                  <c:v>102612.37</c:v>
                </c:pt>
                <c:pt idx="36">
                  <c:v>104304.59</c:v>
                </c:pt>
                <c:pt idx="37">
                  <c:v>104395.42</c:v>
                </c:pt>
                <c:pt idx="38">
                  <c:v>92777.43</c:v>
                </c:pt>
                <c:pt idx="39">
                  <c:v>94144.62</c:v>
                </c:pt>
                <c:pt idx="40">
                  <c:v>87194.54</c:v>
                </c:pt>
                <c:pt idx="41">
                  <c:v>86604.96</c:v>
                </c:pt>
                <c:pt idx="42">
                  <c:v>83757.440000000002</c:v>
                </c:pt>
                <c:pt idx="43">
                  <c:v>83022.460000000006</c:v>
                </c:pt>
                <c:pt idx="44">
                  <c:v>86435.79</c:v>
                </c:pt>
                <c:pt idx="45">
                  <c:v>89712.5</c:v>
                </c:pt>
                <c:pt idx="46">
                  <c:v>89413.24</c:v>
                </c:pt>
                <c:pt idx="47">
                  <c:v>90765.759999999995</c:v>
                </c:pt>
                <c:pt idx="48">
                  <c:v>97600.52</c:v>
                </c:pt>
                <c:pt idx="49">
                  <c:v>95250.32</c:v>
                </c:pt>
                <c:pt idx="50">
                  <c:v>94418.64</c:v>
                </c:pt>
                <c:pt idx="51">
                  <c:v>89139.64</c:v>
                </c:pt>
                <c:pt idx="52">
                  <c:v>93279.07</c:v>
                </c:pt>
                <c:pt idx="53">
                  <c:v>94425.4</c:v>
                </c:pt>
                <c:pt idx="54">
                  <c:v>87564.47</c:v>
                </c:pt>
                <c:pt idx="55">
                  <c:v>88387.4</c:v>
                </c:pt>
                <c:pt idx="56">
                  <c:v>86188.4</c:v>
                </c:pt>
                <c:pt idx="57">
                  <c:v>86751.21</c:v>
                </c:pt>
                <c:pt idx="58">
                  <c:v>84305.97</c:v>
                </c:pt>
                <c:pt idx="59">
                  <c:v>84497.42</c:v>
                </c:pt>
                <c:pt idx="60">
                  <c:v>88523.25</c:v>
                </c:pt>
                <c:pt idx="61">
                  <c:v>83226.289999999994</c:v>
                </c:pt>
                <c:pt idx="62">
                  <c:v>85450.31</c:v>
                </c:pt>
                <c:pt idx="63">
                  <c:v>81766.25</c:v>
                </c:pt>
                <c:pt idx="64">
                  <c:v>90622.04</c:v>
                </c:pt>
                <c:pt idx="65">
                  <c:v>91302.21</c:v>
                </c:pt>
                <c:pt idx="66">
                  <c:v>92638.58</c:v>
                </c:pt>
                <c:pt idx="67">
                  <c:v>91347.26</c:v>
                </c:pt>
                <c:pt idx="68">
                  <c:v>93257.57</c:v>
                </c:pt>
                <c:pt idx="69">
                  <c:v>96301.48</c:v>
                </c:pt>
                <c:pt idx="70">
                  <c:v>101740.36</c:v>
                </c:pt>
                <c:pt idx="71">
                  <c:v>105033.65</c:v>
                </c:pt>
                <c:pt idx="72">
                  <c:v>113487.13</c:v>
                </c:pt>
                <c:pt idx="73">
                  <c:v>114828.88</c:v>
                </c:pt>
                <c:pt idx="74">
                  <c:v>101758.43</c:v>
                </c:pt>
                <c:pt idx="75">
                  <c:v>100305.16</c:v>
                </c:pt>
                <c:pt idx="76">
                  <c:v>105000</c:v>
                </c:pt>
                <c:pt idx="77">
                  <c:v>104000</c:v>
                </c:pt>
                <c:pt idx="78">
                  <c:v>106000</c:v>
                </c:pt>
                <c:pt idx="79">
                  <c:v>103000</c:v>
                </c:pt>
                <c:pt idx="80">
                  <c:v>107000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'[Книга1]Исходные данные'!$A$2</c15:sqref>
                        </c15:formulaRef>
                      </c:ext>
                    </c:extLst>
                    <c:strCache>
                      <c:ptCount val="1"/>
                      <c:pt idx="0">
                        <c:v>Средние цены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'[Книга1]Исходные данные'!$B$1:$CG$1</c15:sqref>
                        </c15:formulaRef>
                      </c:ext>
                    </c:extLst>
                    <c:strCache>
                      <c:ptCount val="81"/>
                      <c:pt idx="0">
                        <c:v>2015.1</c:v>
                      </c:pt>
                      <c:pt idx="1">
                        <c:v>2015.2</c:v>
                      </c:pt>
                      <c:pt idx="2">
                        <c:v>2015.3</c:v>
                      </c:pt>
                      <c:pt idx="3">
                        <c:v>2015.4</c:v>
                      </c:pt>
                      <c:pt idx="4">
                        <c:v>2015.5</c:v>
                      </c:pt>
                      <c:pt idx="5">
                        <c:v>2015.6</c:v>
                      </c:pt>
                      <c:pt idx="6">
                        <c:v>2015.7</c:v>
                      </c:pt>
                      <c:pt idx="7">
                        <c:v>2015.8</c:v>
                      </c:pt>
                      <c:pt idx="8">
                        <c:v>2015.9</c:v>
                      </c:pt>
                      <c:pt idx="9">
                        <c:v>2015.10</c:v>
                      </c:pt>
                      <c:pt idx="10">
                        <c:v>2015.11</c:v>
                      </c:pt>
                      <c:pt idx="11">
                        <c:v>2015.12</c:v>
                      </c:pt>
                      <c:pt idx="12">
                        <c:v>2016.1</c:v>
                      </c:pt>
                      <c:pt idx="13">
                        <c:v>2016.2</c:v>
                      </c:pt>
                      <c:pt idx="14">
                        <c:v>2016.3</c:v>
                      </c:pt>
                      <c:pt idx="15">
                        <c:v>2016.4</c:v>
                      </c:pt>
                      <c:pt idx="16">
                        <c:v>2016.5</c:v>
                      </c:pt>
                      <c:pt idx="17">
                        <c:v>2016.6</c:v>
                      </c:pt>
                      <c:pt idx="18">
                        <c:v>2016.7</c:v>
                      </c:pt>
                      <c:pt idx="19">
                        <c:v>2016.8</c:v>
                      </c:pt>
                      <c:pt idx="20">
                        <c:v>2016.9</c:v>
                      </c:pt>
                      <c:pt idx="21">
                        <c:v>2016.10</c:v>
                      </c:pt>
                      <c:pt idx="22">
                        <c:v>2016.11</c:v>
                      </c:pt>
                      <c:pt idx="23">
                        <c:v>2016.12</c:v>
                      </c:pt>
                      <c:pt idx="24">
                        <c:v>2017.1</c:v>
                      </c:pt>
                      <c:pt idx="25">
                        <c:v>2017.2</c:v>
                      </c:pt>
                      <c:pt idx="26">
                        <c:v>2017.3</c:v>
                      </c:pt>
                      <c:pt idx="27">
                        <c:v>2017.4</c:v>
                      </c:pt>
                      <c:pt idx="28">
                        <c:v>2017.5</c:v>
                      </c:pt>
                      <c:pt idx="29">
                        <c:v>2017.6</c:v>
                      </c:pt>
                      <c:pt idx="30">
                        <c:v>2017.7</c:v>
                      </c:pt>
                      <c:pt idx="31">
                        <c:v>2017.8</c:v>
                      </c:pt>
                      <c:pt idx="32">
                        <c:v>2017.9</c:v>
                      </c:pt>
                      <c:pt idx="33">
                        <c:v>2017.10</c:v>
                      </c:pt>
                      <c:pt idx="34">
                        <c:v>2017.11</c:v>
                      </c:pt>
                      <c:pt idx="35">
                        <c:v>2017.12</c:v>
                      </c:pt>
                      <c:pt idx="36">
                        <c:v>2018.1</c:v>
                      </c:pt>
                      <c:pt idx="37">
                        <c:v>2018.2</c:v>
                      </c:pt>
                      <c:pt idx="38">
                        <c:v>2018.3</c:v>
                      </c:pt>
                      <c:pt idx="39">
                        <c:v>2018.4</c:v>
                      </c:pt>
                      <c:pt idx="40">
                        <c:v>2018.5</c:v>
                      </c:pt>
                      <c:pt idx="41">
                        <c:v>2018.6</c:v>
                      </c:pt>
                      <c:pt idx="42">
                        <c:v>2018.7</c:v>
                      </c:pt>
                      <c:pt idx="43">
                        <c:v>2018.8</c:v>
                      </c:pt>
                      <c:pt idx="44">
                        <c:v>2018.9</c:v>
                      </c:pt>
                      <c:pt idx="45">
                        <c:v>2018.10</c:v>
                      </c:pt>
                      <c:pt idx="46">
                        <c:v>2018.11</c:v>
                      </c:pt>
                      <c:pt idx="47">
                        <c:v>2018.12</c:v>
                      </c:pt>
                      <c:pt idx="48">
                        <c:v>2019.1</c:v>
                      </c:pt>
                      <c:pt idx="49">
                        <c:v>2019.2</c:v>
                      </c:pt>
                      <c:pt idx="50">
                        <c:v>2019.3</c:v>
                      </c:pt>
                      <c:pt idx="51">
                        <c:v>2019.4</c:v>
                      </c:pt>
                      <c:pt idx="52">
                        <c:v>2019.5</c:v>
                      </c:pt>
                      <c:pt idx="53">
                        <c:v>2019.6</c:v>
                      </c:pt>
                      <c:pt idx="54">
                        <c:v>2019.7</c:v>
                      </c:pt>
                      <c:pt idx="55">
                        <c:v>2019.8</c:v>
                      </c:pt>
                      <c:pt idx="56">
                        <c:v>2019.9</c:v>
                      </c:pt>
                      <c:pt idx="57">
                        <c:v>2019.10</c:v>
                      </c:pt>
                      <c:pt idx="58">
                        <c:v>2019.11</c:v>
                      </c:pt>
                      <c:pt idx="59">
                        <c:v>2019.12</c:v>
                      </c:pt>
                      <c:pt idx="60">
                        <c:v>2020.1</c:v>
                      </c:pt>
                      <c:pt idx="61">
                        <c:v>2020.2</c:v>
                      </c:pt>
                      <c:pt idx="62">
                        <c:v>2020.3</c:v>
                      </c:pt>
                      <c:pt idx="63">
                        <c:v>2020.4</c:v>
                      </c:pt>
                      <c:pt idx="64">
                        <c:v>2020.5</c:v>
                      </c:pt>
                      <c:pt idx="65">
                        <c:v>2020.6</c:v>
                      </c:pt>
                      <c:pt idx="66">
                        <c:v>2020.7</c:v>
                      </c:pt>
                      <c:pt idx="67">
                        <c:v>2020.8</c:v>
                      </c:pt>
                      <c:pt idx="68">
                        <c:v>2020.9</c:v>
                      </c:pt>
                      <c:pt idx="69">
                        <c:v>2020.10</c:v>
                      </c:pt>
                      <c:pt idx="70">
                        <c:v>2020.11</c:v>
                      </c:pt>
                      <c:pt idx="71">
                        <c:v>2020.12</c:v>
                      </c:pt>
                      <c:pt idx="72">
                        <c:v>2021.1</c:v>
                      </c:pt>
                      <c:pt idx="73">
                        <c:v>2021.2</c:v>
                      </c:pt>
                      <c:pt idx="74">
                        <c:v>2021.3</c:v>
                      </c:pt>
                      <c:pt idx="75">
                        <c:v>2021.4</c:v>
                      </c:pt>
                      <c:pt idx="76">
                        <c:v>2021.5</c:v>
                      </c:pt>
                      <c:pt idx="77">
                        <c:v>2021.6</c:v>
                      </c:pt>
                      <c:pt idx="78">
                        <c:v>2021.7</c:v>
                      </c:pt>
                      <c:pt idx="79">
                        <c:v>2021.8</c:v>
                      </c:pt>
                      <c:pt idx="80">
                        <c:v>2021.9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8A39-46F7-BB31-C670FE7AC4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3280200"/>
        <c:axId val="383279416"/>
      </c:lineChart>
      <c:catAx>
        <c:axId val="383280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3279416"/>
        <c:crosses val="autoZero"/>
        <c:auto val="1"/>
        <c:lblAlgn val="ctr"/>
        <c:lblOffset val="100"/>
        <c:noMultiLvlLbl val="0"/>
      </c:catAx>
      <c:valAx>
        <c:axId val="383279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3280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0.05743</cdr:x>
      <cdr:y>0.745</cdr:y>
    </cdr:from>
    <cdr:to>
      <cdr:x>0.17277</cdr:x>
      <cdr:y>0.92464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8960E36-2D54-4A79-ADD4-6845D416CD62}"/>
            </a:ext>
          </a:extLst>
        </cdr:cNvPr>
        <cdr:cNvSpPr txBox="1"/>
      </cdr:nvSpPr>
      <cdr:spPr>
        <a:xfrm xmlns:a="http://schemas.openxmlformats.org/drawingml/2006/main">
          <a:off x="455287" y="2026731"/>
          <a:ext cx="914400" cy="4886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800" b="1" dirty="0"/>
            <a:t>2014</a:t>
          </a:r>
        </a:p>
      </cdr:txBody>
    </cdr:sp>
  </cdr:relSizeAnchor>
  <cdr:relSizeAnchor xmlns:cdr="http://schemas.openxmlformats.org/drawingml/2006/chartDrawing">
    <cdr:from>
      <cdr:x>0.87018</cdr:x>
      <cdr:y>0.745</cdr:y>
    </cdr:from>
    <cdr:to>
      <cdr:x>0.98552</cdr:x>
      <cdr:y>0.92464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7A10B030-C40B-4970-9BA7-5ACD5CB25877}"/>
            </a:ext>
          </a:extLst>
        </cdr:cNvPr>
        <cdr:cNvSpPr txBox="1"/>
      </cdr:nvSpPr>
      <cdr:spPr>
        <a:xfrm xmlns:a="http://schemas.openxmlformats.org/drawingml/2006/main">
          <a:off x="6898502" y="2026731"/>
          <a:ext cx="914400" cy="4886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800" b="1" dirty="0"/>
            <a:t>2021</a:t>
          </a:r>
        </a:p>
      </cdr:txBody>
    </cdr:sp>
  </cdr:relSizeAnchor>
</c:userShape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6T08:20:26.263"/>
    </inkml:context>
    <inkml:brush xml:id="br0">
      <inkml:brushProperty name="width" value="0.1" units="cm"/>
      <inkml:brushProperty name="height" value="0.1" units="cm"/>
      <inkml:brushProperty name="color" value="#F6630D"/>
      <inkml:brushProperty name="ignorePressure" value="1"/>
    </inkml:brush>
  </inkml:definitions>
  <inkml:trace contextRef="#ctx0" brushRef="#br0">1 660,'18'-1,"1"-1,-1-1,1-1,-1-1,20-7,-18 5,1 1,0 0,35-3,21 6,0 4,122 17,151 50,272 131,-560-177,-8-2,-7-3,50 13,321 50,-347-68,-26-4,1-2,57 2,703-10,-774 3,0 2,0 1,0 2,46 13,119 52,-184-66,204 91,-194-86,1-1,0-1,0-1,1-1,0-2,34 4,154-7,-103-3,490 2,-580-1,-1-1,1 0,0-2,0 0,28-11,90-43,-123 52,1 0,0 1,25-4,-28 7,-1 0,1-1,-1-1,0 0,0-1,0 0,14-9,-2-3,1 1,0 1,44-18,-25 15,-23 8,1 2,36-9,-34 10,0-1,-1 0,32-17,15-6,-26 14,169-55,-127 45,-17 4,118-26,-143 37,0 1,0 2,1 2,0 2,48 0,592 7,-661-3,0-2,37-8,-33 6,35-4,5 8,-38 1,-1-2,44-6,13-15,-47 11,-19 8,0 1,1 0,-1 2,31 1,-30 0,-1 0,0-1,1-1,28-7,-24 4,0 1,0 0,44 1,-4 0,-2-9,-7 1,-31 8,27-9,-31 7,0 0,28-1,136 6,30-1,-134-13,-54 8,36-2,264 5,-169 5,1612-2,-1740-1,-1-2,44-11,-34 7,17-6,81-30,-99 29,84-23,-103 33,36-3,-34 5,33-7,-23 0,6-1,0 1,0 2,60-4,-76 9,-1 0,30-8,-27 5,36-3,22 6,-50 3,0-2,54-9,-19 1,1 2,0 3,80 6,-37 0,-79 0,1 1,49 12,-55-10,-10-1,0 1,-1 1,17 8,-19-8,0-1,1 0,-1 0,26 4,-10-5,-1 1,1 1,-1 2,-1 0,50 24,-39-15,40 11,-23-9,8 0,-46-15,0 1,-1 0,1 2,-1-1,25 17,-28-16,-1 0,1-1,0-1,1 0,20 6,20 6,19 14,-50-19,2-2,-1-1,1 0,45 8,4-6,-25-3,87 4,406-13,-523-1,-1 0,0-1,0-2,0 1,-1-2,28-12,2-1,35-9,92-18,-150 41,6-1,0-1,36-14,-22 5,0 2,60-12,-80 20,-1-1,46-21,-47 18,0 1,47-12,-54 19,0-2,0 0,26-11,-34 11,0 0,0 0,0-1,-1 1,0-1,0-1,0 1,0-1,6-9,8-9,1 1,1 1,43-32,13-13,-75 65,12-13,1 0,27-17,-5 0,-30 25,0 0,0 0,13-7,-10 9,0-1,1 2,0 0,-1 0,2 1,-1 1,24-3,92 6,-68 1,-15-2,-24-1,0 1,0 0,0 2,39 9,-18 2,1-2,1-2,77 6,182-17,-285 1,-1 0,1-2,22-6,-20 4,39-4,210 7,-139 3,-106 1,0 0,37 9,-33-5,35 2,-47-7,-1 2,1 0,-1 0,0 1,0 1,28 13,-28-11,1-2,25 6,-26-7,1 0,-1 1,17 7,-19-6,1-1,-1-1,1 0,0-1,0 0,23 1,-15-2,43 11,-46-8,1-2,21 3,33-6,-52-1,1 1,-1 1,0 1,32 7,-31-4,1 0,-1-2,31 1,-30-3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6T08:20:43.700"/>
    </inkml:context>
    <inkml:brush xml:id="br0">
      <inkml:brushProperty name="width" value="0.1" units="cm"/>
      <inkml:brushProperty name="height" value="0.1" units="cm"/>
      <inkml:brushProperty name="color" value="#F6630D"/>
      <inkml:brushProperty name="ignorePressure" value="1"/>
    </inkml:brush>
  </inkml:definitions>
  <inkml:trace contextRef="#ctx0" brushRef="#br0">1 12,'0'-5,"0"-2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6T08:20:44.194"/>
    </inkml:context>
    <inkml:brush xml:id="br0">
      <inkml:brushProperty name="width" value="0.1" units="cm"/>
      <inkml:brushProperty name="height" value="0.1" units="cm"/>
      <inkml:brushProperty name="color" value="#F6630D"/>
      <inkml:brushProperty name="ignorePressure" value="1"/>
    </inkml:brush>
  </inkml:definitions>
  <inkml:trace contextRef="#ctx0" brushRef="#br0">1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6T08:20:46.778"/>
    </inkml:context>
    <inkml:brush xml:id="br0">
      <inkml:brushProperty name="width" value="0.1" units="cm"/>
      <inkml:brushProperty name="height" value="0.1" units="cm"/>
      <inkml:brushProperty name="color" value="#F6630D"/>
      <inkml:brushProperty name="ignorePressure" value="1"/>
    </inkml:brush>
  </inkml:definitions>
  <inkml:trace contextRef="#ctx0" brushRef="#br0">0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6T08:20:47.617"/>
    </inkml:context>
    <inkml:brush xml:id="br0">
      <inkml:brushProperty name="width" value="0.1" units="cm"/>
      <inkml:brushProperty name="height" value="0.1" units="cm"/>
      <inkml:brushProperty name="color" value="#F6630D"/>
      <inkml:brushProperty name="ignorePressure" value="1"/>
    </inkml:brush>
  </inkml:definitions>
  <inkml:trace contextRef="#ctx0" brushRef="#br0">0 1,'0'0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6T08:20:53.236"/>
    </inkml:context>
    <inkml:brush xml:id="br0">
      <inkml:brushProperty name="width" value="0.1" units="cm"/>
      <inkml:brushProperty name="height" value="0.1" units="cm"/>
      <inkml:brushProperty name="color" value="#F6630D"/>
      <inkml:brushProperty name="ignorePressure" value="1"/>
    </inkml:brush>
  </inkml:definitions>
  <inkml:trace contextRef="#ctx0" brushRef="#br0">0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79D6F-F886-49EF-80FB-C0B0B32F9362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39775"/>
            <a:ext cx="4926013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681538"/>
            <a:ext cx="5408613" cy="44354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30525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361488"/>
            <a:ext cx="2930525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E8650-B8EC-4AD7-8E2D-16C61EA99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196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63E5F-F609-4FD1-AE96-8FD8874D0106}" type="slidenum">
              <a:rPr lang="sv-SE" smtClean="0">
                <a:solidFill>
                  <a:prstClr val="black"/>
                </a:solidFill>
              </a:rPr>
              <a:pPr/>
              <a:t>2</a:t>
            </a:fld>
            <a:endParaRPr lang="sv-S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63E5F-F609-4FD1-AE96-8FD8874D0106}" type="slidenum">
              <a:rPr lang="sv-SE" smtClean="0">
                <a:solidFill>
                  <a:prstClr val="black"/>
                </a:solidFill>
              </a:rPr>
              <a:pPr/>
              <a:t>4</a:t>
            </a:fld>
            <a:endParaRPr lang="sv-S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9E7B4-B017-4167-A465-BF275C867E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E306-98BF-4563-B675-B2529EEB84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168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9E7B4-B017-4167-A465-BF275C867E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E306-98BF-4563-B675-B2529EEB84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282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9E7B4-B017-4167-A465-BF275C867E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E306-98BF-4563-B675-B2529EEB84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570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9A21F-4828-4BEC-8DB8-5B55649F99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Fortrent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961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BCF7-5862-45F3-BD07-05B23629533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Fortrent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908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AA42-2D17-4BE5-B942-3DEA0FC55C1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Fortrent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963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D218-C1FC-4C11-93E7-834DF817427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Fortrent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980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F0C86-72F2-4704-B598-7F358399CA1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Fortrent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104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8259-42DB-4A07-96F0-E2868ABAAAA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Fortrent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029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8513-C7DE-4131-A21E-5D21B28AD7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Fortrent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5556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05183-F630-4FF9-9063-8F2AED864B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Fortrent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070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9E7B4-B017-4167-A465-BF275C867E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E306-98BF-4563-B675-B2529EEB84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56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62FA5-525A-4463-866E-1E710B7ED1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Fortrent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499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73F87-4F6C-4E46-8241-35A684528E4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Fortrent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8152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2756E-6D76-42BF-9BEF-37F22F3AE09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Fortrent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7745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line/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Klicka</a:t>
            </a:r>
            <a:r>
              <a:rPr lang="en-US" noProof="0" dirty="0"/>
              <a:t> </a:t>
            </a:r>
            <a:r>
              <a:rPr lang="en-US" noProof="0" dirty="0" err="1"/>
              <a:t>här</a:t>
            </a:r>
            <a:r>
              <a:rPr lang="en-US" noProof="0" dirty="0"/>
              <a:t> </a:t>
            </a:r>
            <a:r>
              <a:rPr lang="en-US" noProof="0" dirty="0" err="1"/>
              <a:t>för</a:t>
            </a:r>
            <a:r>
              <a:rPr lang="en-US" noProof="0" dirty="0"/>
              <a:t> </a:t>
            </a:r>
            <a:r>
              <a:rPr lang="en-US" noProof="0" dirty="0" err="1"/>
              <a:t>att</a:t>
            </a:r>
            <a:r>
              <a:rPr lang="en-US" noProof="0" dirty="0"/>
              <a:t> </a:t>
            </a:r>
            <a:r>
              <a:rPr lang="en-US" noProof="0" dirty="0" err="1"/>
              <a:t>ändra</a:t>
            </a:r>
            <a:r>
              <a:rPr lang="en-US" noProof="0" dirty="0"/>
              <a:t> format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906463" y="1519238"/>
            <a:ext cx="7331075" cy="4378460"/>
          </a:xfrm>
        </p:spPr>
        <p:txBody>
          <a:bodyPr/>
          <a:lstStyle/>
          <a:p>
            <a:pPr lvl="0"/>
            <a:r>
              <a:rPr lang="en-US" noProof="0" dirty="0" err="1"/>
              <a:t>Klicka</a:t>
            </a:r>
            <a:r>
              <a:rPr lang="en-US" noProof="0" dirty="0"/>
              <a:t> </a:t>
            </a:r>
            <a:r>
              <a:rPr lang="en-US" noProof="0" dirty="0" err="1"/>
              <a:t>här</a:t>
            </a:r>
            <a:r>
              <a:rPr lang="en-US" noProof="0" dirty="0"/>
              <a:t> </a:t>
            </a:r>
            <a:r>
              <a:rPr lang="en-US" noProof="0" dirty="0" err="1"/>
              <a:t>för</a:t>
            </a:r>
            <a:r>
              <a:rPr lang="en-US" noProof="0" dirty="0"/>
              <a:t> </a:t>
            </a:r>
            <a:r>
              <a:rPr lang="en-US" noProof="0" dirty="0" err="1"/>
              <a:t>att</a:t>
            </a:r>
            <a:r>
              <a:rPr lang="en-US" noProof="0" dirty="0"/>
              <a:t> </a:t>
            </a:r>
            <a:r>
              <a:rPr lang="en-US" noProof="0" dirty="0" err="1"/>
              <a:t>ändra</a:t>
            </a:r>
            <a:r>
              <a:rPr lang="en-US" noProof="0" dirty="0"/>
              <a:t> format </a:t>
            </a:r>
            <a:r>
              <a:rPr lang="en-US" noProof="0" dirty="0" err="1"/>
              <a:t>på</a:t>
            </a:r>
            <a:r>
              <a:rPr lang="en-US" noProof="0" dirty="0"/>
              <a:t> </a:t>
            </a:r>
            <a:r>
              <a:rPr lang="en-US" noProof="0" dirty="0" err="1"/>
              <a:t>bakgrundstexten</a:t>
            </a:r>
            <a:endParaRPr lang="en-US" noProof="0" dirty="0"/>
          </a:p>
          <a:p>
            <a:pPr lvl="1"/>
            <a:r>
              <a:rPr lang="en-US" noProof="0" dirty="0" err="1"/>
              <a:t>Nivå</a:t>
            </a:r>
            <a:r>
              <a:rPr lang="en-US" noProof="0" dirty="0"/>
              <a:t> </a:t>
            </a:r>
            <a:r>
              <a:rPr lang="en-US" noProof="0" dirty="0" err="1"/>
              <a:t>två</a:t>
            </a:r>
            <a:endParaRPr lang="en-US" noProof="0" dirty="0"/>
          </a:p>
          <a:p>
            <a:pPr lvl="2"/>
            <a:r>
              <a:rPr lang="en-US" noProof="0" dirty="0" err="1"/>
              <a:t>Nivå</a:t>
            </a:r>
            <a:r>
              <a:rPr lang="en-US" noProof="0" dirty="0"/>
              <a:t> </a:t>
            </a:r>
            <a:r>
              <a:rPr lang="en-US" noProof="0" dirty="0" err="1"/>
              <a:t>tre</a:t>
            </a:r>
            <a:endParaRPr lang="en-US" noProof="0" dirty="0"/>
          </a:p>
          <a:p>
            <a:pPr lvl="3"/>
            <a:r>
              <a:rPr lang="en-US" noProof="0" dirty="0" err="1"/>
              <a:t>Nivå</a:t>
            </a:r>
            <a:r>
              <a:rPr lang="en-US" noProof="0" dirty="0"/>
              <a:t> </a:t>
            </a:r>
            <a:r>
              <a:rPr lang="en-US" noProof="0" dirty="0" err="1"/>
              <a:t>fyra</a:t>
            </a:r>
            <a:endParaRPr lang="en-US" noProof="0" dirty="0"/>
          </a:p>
          <a:p>
            <a:pPr lvl="4"/>
            <a:r>
              <a:rPr lang="en-US" noProof="0" dirty="0" err="1"/>
              <a:t>Nivå</a:t>
            </a:r>
            <a:r>
              <a:rPr lang="en-US" noProof="0" dirty="0"/>
              <a:t> fem</a:t>
            </a:r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4"/>
          </p:nvPr>
        </p:nvSpPr>
        <p:spPr>
          <a:xfrm>
            <a:off x="8334375" y="6454775"/>
            <a:ext cx="449263" cy="365125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00EC28FD-EFD3-4EB6-8672-E729BCA4FD31}" type="slidenum">
              <a:rPr lang="sv-SE">
                <a:solidFill>
                  <a:srgbClr val="AD0101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AD01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7339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405D-AFD3-4182-8ACA-A712A920FE0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E347-277D-42FE-A63C-2B617135D2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4787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1" y="476672"/>
            <a:ext cx="5554960" cy="504056"/>
          </a:xfrm>
        </p:spPr>
        <p:txBody>
          <a:bodyPr>
            <a:noAutofit/>
          </a:bodyPr>
          <a:lstStyle>
            <a:lvl1pPr algn="l">
              <a:defRPr sz="2000" b="1">
                <a:solidFill>
                  <a:srgbClr val="F76C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761B-EAA7-4BA0-8C74-E5961204259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E347-277D-42FE-A63C-2B617135D2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575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B7AE5-4927-450B-919E-56DEC1BD187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E347-277D-42FE-A63C-2B617135D2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5327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321D-C0AE-4D04-B567-6817E0345D8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E347-277D-42FE-A63C-2B617135D2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236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A0F9C-DADE-4956-93BA-12DE35D831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E347-277D-42FE-A63C-2B617135D2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0685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A3E6-59E8-470C-9276-16473F92B91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E347-277D-42FE-A63C-2B617135D2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099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9E7B4-B017-4167-A465-BF275C867E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E306-98BF-4563-B675-B2529EEB84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2496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3A9A5-3B53-4907-866E-9198F07EB75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E347-277D-42FE-A63C-2B617135D2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41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4" y="260352"/>
            <a:ext cx="8207375" cy="11525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557338"/>
            <a:ext cx="8207375" cy="43195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5DFDE-A5E8-41F7-9055-9F7FABC71401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92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9E7B4-B017-4167-A465-BF275C867E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E306-98BF-4563-B675-B2529EEB84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274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9E7B4-B017-4167-A465-BF275C867E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E306-98BF-4563-B675-B2529EEB84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098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9E7B4-B017-4167-A465-BF275C867E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E306-98BF-4563-B675-B2529EEB84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160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9E7B4-B017-4167-A465-BF275C867E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E306-98BF-4563-B675-B2529EEB84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516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9E7B4-B017-4167-A465-BF275C867E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E306-98BF-4563-B675-B2529EEB84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712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9E7B4-B017-4167-A465-BF275C867E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E306-98BF-4563-B675-B2529EEB84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772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9E7B4-B017-4167-A465-BF275C867E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E306-98BF-4563-B675-B2529EEB84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38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55"/>
            <a:fld id="{4C956750-D76B-4BE0-A120-335EA7104D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55"/>
              <a:t>16.09.2021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55"/>
            <a:r>
              <a:rPr lang="en-US">
                <a:solidFill>
                  <a:prstClr val="black">
                    <a:tint val="75000"/>
                  </a:prstClr>
                </a:solidFill>
              </a:rPr>
              <a:t>Fortrent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55"/>
            <a:fld id="{91974DF9-AD47-4691-BA21-BBFCE3637A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63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476672"/>
            <a:ext cx="5626968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CFFE8-7EB4-4664-95C8-7BAD58092AC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DE347-277D-42FE-A63C-2B617135D2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967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rgbClr val="F76C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tif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customXml" Target="../ink/ink6.xml"/><Relationship Id="rId3" Type="http://schemas.openxmlformats.org/officeDocument/2006/relationships/image" Target="../media/image9.jpg"/><Relationship Id="rId7" Type="http://schemas.openxmlformats.org/officeDocument/2006/relationships/customXml" Target="../ink/ink2.xml"/><Relationship Id="rId12" Type="http://schemas.openxmlformats.org/officeDocument/2006/relationships/customXml" Target="../ink/ink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16.png"/><Relationship Id="rId4" Type="http://schemas.openxmlformats.org/officeDocument/2006/relationships/chart" Target="../charts/chart1.xml"/><Relationship Id="rId9" Type="http://schemas.openxmlformats.org/officeDocument/2006/relationships/customXml" Target="../ink/ink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547607" y="1921099"/>
            <a:ext cx="7416881" cy="1152128"/>
          </a:xfrm>
        </p:spPr>
        <p:txBody>
          <a:bodyPr anchor="t">
            <a:noAutofit/>
          </a:bodyPr>
          <a:lstStyle/>
          <a:p>
            <a:br>
              <a:rPr lang="ru-RU" sz="2800" b="0" dirty="0">
                <a:solidFill>
                  <a:schemeClr val="bg1"/>
                </a:solidFill>
                <a:latin typeface="Arial Bold"/>
              </a:rPr>
            </a:br>
            <a:r>
              <a:rPr lang="ru-RU" dirty="0">
                <a:solidFill>
                  <a:schemeClr val="tx1"/>
                </a:solidFill>
                <a:latin typeface="Arial Bold"/>
              </a:rPr>
              <a:t>Оценка эффективности Арендной компании – </a:t>
            </a:r>
            <a:br>
              <a:rPr lang="ru-RU" dirty="0">
                <a:solidFill>
                  <a:schemeClr val="tx1"/>
                </a:solidFill>
                <a:latin typeface="Arial Bold"/>
              </a:rPr>
            </a:br>
            <a:r>
              <a:rPr lang="ru-RU" dirty="0">
                <a:solidFill>
                  <a:schemeClr val="tx1"/>
                </a:solidFill>
                <a:latin typeface="Arial Bold"/>
              </a:rPr>
              <a:t>Григорий Гриф, генеральный директор ООО «</a:t>
            </a:r>
            <a:r>
              <a:rPr lang="ru-RU" dirty="0" err="1">
                <a:solidFill>
                  <a:schemeClr val="tx1"/>
                </a:solidFill>
                <a:latin typeface="Arial Bold"/>
              </a:rPr>
              <a:t>Фортрент</a:t>
            </a:r>
            <a:r>
              <a:rPr lang="ru-RU" dirty="0">
                <a:solidFill>
                  <a:schemeClr val="tx1"/>
                </a:solidFill>
                <a:latin typeface="Arial Bold"/>
              </a:rPr>
              <a:t>»</a:t>
            </a:r>
            <a:endParaRPr lang="en-US" sz="1400" dirty="0">
              <a:solidFill>
                <a:schemeClr val="tx1"/>
              </a:solidFill>
              <a:latin typeface="Arial Bold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339752" y="2996952"/>
            <a:ext cx="6264696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dirty="0">
              <a:solidFill>
                <a:prstClr val="black"/>
              </a:solidFill>
              <a:latin typeface="DINCyr-Medium" pitchFamily="2" charset="-52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38" y="3976509"/>
            <a:ext cx="1561951" cy="2618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512" y="4449412"/>
            <a:ext cx="2507382" cy="1673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669847"/>
            <a:ext cx="2103232" cy="186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4669847"/>
            <a:ext cx="913181" cy="1726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584" y="4202893"/>
            <a:ext cx="1611274" cy="2419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542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6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817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prstGeom prst="rect">
            <a:avLst/>
          </a:prstGeom>
        </p:spPr>
        <p:txBody>
          <a:bodyPr/>
          <a:lstStyle/>
          <a:p>
            <a:fld id="{35E6E1BE-FCF0-46B5-88E6-05A7F5CF527F}" type="slidenum">
              <a:rPr lang="sv-SE" smtClean="0">
                <a:solidFill>
                  <a:srgbClr val="AD0101"/>
                </a:solidFill>
              </a:rPr>
              <a:pPr/>
              <a:t>2</a:t>
            </a:fld>
            <a:endParaRPr lang="sv-SE">
              <a:solidFill>
                <a:srgbClr val="AD010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3"/>
              <p:cNvSpPr>
                <a:spLocks noChangeArrowheads="1"/>
              </p:cNvSpPr>
              <p:nvPr/>
            </p:nvSpPr>
            <p:spPr bwMode="blackWhite">
              <a:xfrm>
                <a:off x="393613" y="1099950"/>
                <a:ext cx="8540751" cy="92385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square" lIns="108000" tIns="72000" rIns="108000" bIns="90000" anchor="ctr">
                <a:spAutoFit/>
              </a:bodyPr>
              <a:lstStyle/>
              <a:p>
                <a:pPr algn="ctr" defTabSz="457155">
                  <a:spcBef>
                    <a:spcPct val="25000"/>
                  </a:spcBef>
                  <a:buClr>
                    <a:srgbClr val="303030"/>
                  </a:buCl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ru-RU" sz="2400" b="1" i="0" dirty="0" smtClean="0">
                              <a:solidFill>
                                <a:srgbClr val="D26900"/>
                              </a:solidFill>
                            </a:rPr>
                            <m:t>сколько дней оборудование отработало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ru-RU" sz="2400" b="1" dirty="0" smtClean="0">
                              <a:solidFill>
                                <a:srgbClr val="D26900"/>
                              </a:solidFill>
                              <a:latin typeface="Cambria Math" panose="02040503050406030204" pitchFamily="18" charset="0"/>
                            </a:rPr>
                            <m:t>сколько дней оборудование могло отработать</m:t>
                          </m:r>
                        </m:den>
                      </m:f>
                    </m:oMath>
                  </m:oMathPara>
                </a14:m>
                <a:endParaRPr lang="nl-BE" b="1" i="1" dirty="0">
                  <a:solidFill>
                    <a:srgbClr val="D26900"/>
                  </a:solidFill>
                </a:endParaRPr>
              </a:p>
            </p:txBody>
          </p:sp>
        </mc:Choice>
        <mc:Fallback>
          <p:sp>
            <p:nvSpPr>
              <p:cNvPr id="6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blackWhite">
              <a:xfrm>
                <a:off x="393613" y="1099950"/>
                <a:ext cx="8540751" cy="9238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 algn="ctr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91" y="260648"/>
            <a:ext cx="8540751" cy="6111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71800" y="330159"/>
            <a:ext cx="4898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Утилизация временная, 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25C8E9-CD75-40C8-B2A5-BF98A3D07869}"/>
              </a:ext>
            </a:extLst>
          </p:cNvPr>
          <p:cNvSpPr txBox="1"/>
          <p:nvPr/>
        </p:nvSpPr>
        <p:spPr>
          <a:xfrm>
            <a:off x="611559" y="4941168"/>
            <a:ext cx="7722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D21175-8593-4E6E-BAC2-8DF3FC80E124}"/>
              </a:ext>
            </a:extLst>
          </p:cNvPr>
          <p:cNvSpPr txBox="1"/>
          <p:nvPr/>
        </p:nvSpPr>
        <p:spPr>
          <a:xfrm>
            <a:off x="0" y="2093790"/>
            <a:ext cx="8910842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dirty="0"/>
              <a:t>Для разных групп оборудования – единый алгоритм расчета: Максимальное количество возможных рабочих  арендных дней в году 365 ! (независимо от типа оборудования, количества выходных дней и </a:t>
            </a:r>
            <a:r>
              <a:rPr lang="ru-RU" dirty="0" err="1"/>
              <a:t>тд</a:t>
            </a:r>
            <a:r>
              <a:rPr lang="ru-RU" dirty="0"/>
              <a:t>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dirty="0"/>
              <a:t>Оптимальная временная утилизация для разных групп оборудования разная. 	Бытовки – 80-85%</a:t>
            </a:r>
          </a:p>
          <a:p>
            <a:r>
              <a:rPr lang="ru-RU" dirty="0"/>
              <a:t>	Ручной инструмент 35-45%</a:t>
            </a:r>
          </a:p>
          <a:p>
            <a:r>
              <a:rPr lang="ru-RU" dirty="0"/>
              <a:t>	Гидравлические подъемники – 70-75%.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Зависит от средней продолжительности аренды (чем короче средние сроки аренды – тем ниже утилизация), состояния оборудования (количества поломок) и пр.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dirty="0"/>
              <a:t>Если утилизация выше оптимальной – возможны потери клиентов из-за нехватки оборудования 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ru-RU" dirty="0"/>
          </a:p>
          <a:p>
            <a:pPr lvl="1"/>
            <a:r>
              <a:rPr lang="ru-RU" b="1" dirty="0"/>
              <a:t>Применение: основной показатель при принятии решения об изменении размера парка техники, изменения прайс-листа, размера предоставляемой скидки и </a:t>
            </a:r>
            <a:r>
              <a:rPr lang="ru-RU" b="1" dirty="0" err="1"/>
              <a:t>тд</a:t>
            </a:r>
            <a:r>
              <a:rPr lang="ru-RU" b="1" dirty="0"/>
              <a:t>.</a:t>
            </a:r>
          </a:p>
          <a:p>
            <a:pPr lvl="1"/>
            <a:r>
              <a:rPr lang="ru-RU" b="1" dirty="0">
                <a:solidFill>
                  <a:prstClr val="black"/>
                </a:solidFill>
              </a:rPr>
              <a:t>При принятии решения одновременно с оценкой временной утилизации необходимо учитывать </a:t>
            </a:r>
            <a:r>
              <a:rPr lang="ru-RU" b="1" dirty="0">
                <a:solidFill>
                  <a:srgbClr val="FF0000"/>
                </a:solidFill>
              </a:rPr>
              <a:t>окупаемость</a:t>
            </a:r>
            <a:r>
              <a:rPr lang="ru-RU" b="1" dirty="0">
                <a:solidFill>
                  <a:prstClr val="black"/>
                </a:solidFill>
              </a:rPr>
              <a:t> оборудования</a:t>
            </a:r>
          </a:p>
          <a:p>
            <a:pPr lvl="1"/>
            <a:endParaRPr lang="ru-RU" b="1" dirty="0"/>
          </a:p>
          <a:p>
            <a:pPr lvl="1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32253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60648"/>
            <a:ext cx="8218487" cy="5616277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sz="2000" b="1" dirty="0"/>
              <a:t>При </a:t>
            </a:r>
            <a:endParaRPr lang="it-IT" sz="2000" b="1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DCB7-09B1-4E8E-8395-9A0C943CE66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Fortrent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9906" y="244787"/>
            <a:ext cx="4849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55"/>
            <a:r>
              <a:rPr lang="fi-FI" sz="2400" b="1" dirty="0">
                <a:solidFill>
                  <a:prstClr val="black"/>
                </a:solidFill>
              </a:rPr>
              <a:t>Main rental KPI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blackWhite">
          <a:xfrm>
            <a:off x="456442" y="2852936"/>
            <a:ext cx="7992888" cy="50495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108000" tIns="72000" rIns="108000" bIns="90000">
            <a:spAutoFit/>
          </a:bodyPr>
          <a:lstStyle/>
          <a:p>
            <a:pPr algn="ctr" defTabSz="457155">
              <a:spcBef>
                <a:spcPct val="25000"/>
              </a:spcBef>
              <a:buClr>
                <a:srgbClr val="303030"/>
              </a:buClr>
              <a:buFont typeface="Wingdings" pitchFamily="2" charset="2"/>
              <a:buNone/>
            </a:pPr>
            <a:r>
              <a:rPr lang="ru-RU" b="1" dirty="0">
                <a:solidFill>
                  <a:prstClr val="black"/>
                </a:solidFill>
              </a:rPr>
              <a:t>Статистика показывает, что реальный годовой доход среднестатистической арендной компании составляет лишь 50-60% от максимально возможного дохода!</a:t>
            </a:r>
          </a:p>
          <a:p>
            <a:pPr algn="ctr" defTabSz="457155">
              <a:spcBef>
                <a:spcPct val="25000"/>
              </a:spcBef>
              <a:buClr>
                <a:srgbClr val="303030"/>
              </a:buClr>
              <a:buFont typeface="Wingdings" pitchFamily="2" charset="2"/>
              <a:buNone/>
            </a:pPr>
            <a:r>
              <a:rPr lang="ru-RU" b="1" dirty="0">
                <a:solidFill>
                  <a:prstClr val="black"/>
                </a:solidFill>
              </a:rPr>
              <a:t>Пример: среднегодовая утилизация 60% (минус 40% от дохода) и средняя скидка от прайс-листа в 10% (минус 10% от дохода) </a:t>
            </a:r>
            <a:r>
              <a:rPr lang="ru-RU" b="1" dirty="0">
                <a:solidFill>
                  <a:prstClr val="black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ru-RU" b="1" dirty="0">
                <a:solidFill>
                  <a:prstClr val="black"/>
                </a:solidFill>
                <a:sym typeface="Wingdings" panose="05000000000000000000" pitchFamily="2" charset="2"/>
              </a:rPr>
              <a:t>потери в 50% от максимального возможного дохода.</a:t>
            </a:r>
          </a:p>
          <a:p>
            <a:pPr defTabSz="457155">
              <a:spcBef>
                <a:spcPct val="25000"/>
              </a:spcBef>
              <a:buClr>
                <a:srgbClr val="303030"/>
              </a:buClr>
              <a:buFont typeface="Wingdings" pitchFamily="2" charset="2"/>
              <a:buNone/>
            </a:pPr>
            <a:r>
              <a:rPr lang="ru-RU" sz="2000" b="1" dirty="0"/>
              <a:t>Применение:</a:t>
            </a:r>
          </a:p>
          <a:p>
            <a:pPr defTabSz="457155">
              <a:spcBef>
                <a:spcPct val="25000"/>
              </a:spcBef>
              <a:buClr>
                <a:srgbClr val="303030"/>
              </a:buClr>
              <a:buFont typeface="Wingdings" pitchFamily="2" charset="2"/>
              <a:buNone/>
            </a:pPr>
            <a:r>
              <a:rPr lang="ru-RU" sz="2000" b="1" dirty="0"/>
              <a:t>1. «Честный» показатель для оценки текущей ситуации и при долгосрочном планировании. </a:t>
            </a:r>
          </a:p>
          <a:p>
            <a:pPr defTabSz="457155">
              <a:spcBef>
                <a:spcPct val="25000"/>
              </a:spcBef>
              <a:buClr>
                <a:srgbClr val="303030"/>
              </a:buClr>
              <a:buFont typeface="Wingdings" pitchFamily="2" charset="2"/>
              <a:buNone/>
            </a:pPr>
            <a:r>
              <a:rPr lang="ru-RU" sz="2000" b="1" dirty="0"/>
              <a:t>2. Возможно использовать как один из критериев в бонусной системе продавцов</a:t>
            </a:r>
            <a:endParaRPr lang="en-US" sz="2000" b="1" dirty="0"/>
          </a:p>
          <a:p>
            <a:pPr algn="ctr" defTabSz="457155">
              <a:spcBef>
                <a:spcPct val="25000"/>
              </a:spcBef>
              <a:buClr>
                <a:srgbClr val="303030"/>
              </a:buClr>
              <a:buFont typeface="Wingdings" pitchFamily="2" charset="2"/>
              <a:buNone/>
            </a:pPr>
            <a:endParaRPr lang="ru-RU" b="1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algn="ctr" defTabSz="457155">
              <a:spcBef>
                <a:spcPct val="25000"/>
              </a:spcBef>
              <a:buClr>
                <a:srgbClr val="303030"/>
              </a:buClr>
              <a:buFont typeface="Wingdings" pitchFamily="2" charset="2"/>
              <a:buNone/>
            </a:pPr>
            <a:endParaRPr lang="ru-RU" b="1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algn="ctr" defTabSz="457155">
              <a:spcBef>
                <a:spcPct val="25000"/>
              </a:spcBef>
              <a:buClr>
                <a:srgbClr val="303030"/>
              </a:buClr>
              <a:buFont typeface="Wingdings" pitchFamily="2" charset="2"/>
              <a:buNone/>
            </a:pPr>
            <a:endParaRPr lang="ru-RU" b="1" dirty="0">
              <a:solidFill>
                <a:prstClr val="black"/>
              </a:solidFill>
            </a:endParaRPr>
          </a:p>
          <a:p>
            <a:pPr algn="ctr" defTabSz="457155">
              <a:spcBef>
                <a:spcPct val="25000"/>
              </a:spcBef>
              <a:buClr>
                <a:srgbClr val="303030"/>
              </a:buClr>
              <a:buFont typeface="Wingdings" pitchFamily="2" charset="2"/>
              <a:buNone/>
            </a:pPr>
            <a:r>
              <a:rPr lang="ru-RU" b="1" dirty="0">
                <a:solidFill>
                  <a:prstClr val="black"/>
                </a:solidFill>
              </a:rPr>
              <a:t>   </a:t>
            </a:r>
            <a:endParaRPr lang="nl-BE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5"/>
              <p:cNvSpPr>
                <a:spLocks noChangeArrowheads="1"/>
              </p:cNvSpPr>
              <p:nvPr/>
            </p:nvSpPr>
            <p:spPr bwMode="blackWhite">
              <a:xfrm>
                <a:off x="456442" y="1800180"/>
                <a:ext cx="8393519" cy="1049274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square" lIns="108000" tIns="72000" rIns="108000" bIns="90000" anchor="ctr">
                <a:spAutoFit/>
              </a:bodyPr>
              <a:lstStyle/>
              <a:p>
                <a:pPr algn="ctr" defTabSz="457155">
                  <a:spcBef>
                    <a:spcPct val="25000"/>
                  </a:spcBef>
                  <a:buClr>
                    <a:srgbClr val="303030"/>
                  </a:buCl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ru-RU" sz="2800" b="1" i="0" dirty="0" smtClean="0">
                              <a:solidFill>
                                <a:srgbClr val="D26900"/>
                              </a:solidFill>
                            </a:rPr>
                            <m:t>сколько заработали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ru-RU" sz="2800" b="1" i="0" dirty="0" smtClean="0">
                              <a:solidFill>
                                <a:srgbClr val="D26900"/>
                              </a:solidFill>
                              <a:latin typeface="Cambria Math" panose="02040503050406030204" pitchFamily="18" charset="0"/>
                            </a:rPr>
                            <m:t>сколько могли заработать</m:t>
                          </m:r>
                        </m:den>
                      </m:f>
                    </m:oMath>
                  </m:oMathPara>
                </a14:m>
                <a:endParaRPr lang="nl-BE" b="1" i="1" dirty="0">
                  <a:solidFill>
                    <a:srgbClr val="D26900"/>
                  </a:solidFill>
                </a:endParaRPr>
              </a:p>
            </p:txBody>
          </p:sp>
        </mc:Choice>
        <mc:Fallback>
          <p:sp>
            <p:nvSpPr>
              <p:cNvPr id="8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blackWhite">
              <a:xfrm>
                <a:off x="456442" y="1800180"/>
                <a:ext cx="8393519" cy="10492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 algn="ctr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995362" y="915739"/>
            <a:ext cx="74121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Bef>
                <a:spcPct val="0"/>
              </a:spcBef>
              <a:defRPr/>
            </a:pPr>
            <a:r>
              <a:rPr lang="en-US" sz="20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“</a:t>
            </a:r>
            <a:r>
              <a:rPr lang="ru-RU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Финансовая утилизация показывает потери от низкой временной утилизации, простоев оборудования и скидок от стандартного прайс-листа»</a:t>
            </a:r>
            <a:endParaRPr lang="en-US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53" y="235032"/>
            <a:ext cx="8540751" cy="6111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07904" y="330159"/>
            <a:ext cx="3881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Утилизация финансовая,</a:t>
            </a:r>
            <a:r>
              <a:rPr lang="en-US" sz="2400" b="1" dirty="0"/>
              <a:t> %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37297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53" y="235032"/>
            <a:ext cx="8540751" cy="61119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prstGeom prst="rect">
            <a:avLst/>
          </a:prstGeom>
        </p:spPr>
        <p:txBody>
          <a:bodyPr/>
          <a:lstStyle/>
          <a:p>
            <a:fld id="{35E6E1BE-FCF0-46B5-88E6-05A7F5CF527F}" type="slidenum">
              <a:rPr lang="sv-SE" smtClean="0">
                <a:solidFill>
                  <a:srgbClr val="AD0101"/>
                </a:solidFill>
              </a:rPr>
              <a:pPr/>
              <a:t>4</a:t>
            </a:fld>
            <a:endParaRPr lang="sv-SE">
              <a:solidFill>
                <a:srgbClr val="AD010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5"/>
              <p:cNvSpPr>
                <a:spLocks noChangeArrowheads="1"/>
              </p:cNvSpPr>
              <p:nvPr/>
            </p:nvSpPr>
            <p:spPr bwMode="blackWhite">
              <a:xfrm>
                <a:off x="592210" y="3288239"/>
                <a:ext cx="7565691" cy="1385199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square" lIns="108000" tIns="72000" rIns="108000" bIns="90000" anchor="ctr">
                <a:spAutoFit/>
              </a:bodyPr>
              <a:lstStyle/>
              <a:p>
                <a:pPr algn="ctr" defTabSz="457155">
                  <a:spcBef>
                    <a:spcPct val="25000"/>
                  </a:spcBef>
                  <a:buClr>
                    <a:srgbClr val="30303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ru-RU" sz="2800" b="1" dirty="0">
                              <a:solidFill>
                                <a:srgbClr val="D26900"/>
                              </a:solidFill>
                            </a:rPr>
                            <m:t>Арендный оборот</m:t>
                          </m:r>
                          <m:r>
                            <m:rPr>
                              <m:nor/>
                            </m:rPr>
                            <a:rPr lang="ru-RU" sz="2800" b="1" i="0" dirty="0" smtClean="0">
                              <a:solidFill>
                                <a:srgbClr val="D26900"/>
                              </a:solidFill>
                            </a:rPr>
                            <m:t> (за 12 месяцев)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ru-RU" sz="2800" b="1" dirty="0">
                              <a:solidFill>
                                <a:srgbClr val="D26900"/>
                              </a:solidFill>
                            </a:rPr>
                            <m:t>Первоначальная стоимость оборудования </m:t>
                          </m:r>
                        </m:den>
                      </m:f>
                    </m:oMath>
                  </m:oMathPara>
                </a14:m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 defTabSz="457155">
                  <a:spcBef>
                    <a:spcPct val="25000"/>
                  </a:spcBef>
                  <a:buClr>
                    <a:srgbClr val="303030"/>
                  </a:buClr>
                  <a:buFont typeface="Wingdings" pitchFamily="2" charset="2"/>
                  <a:buNone/>
                </a:pPr>
                <a:endParaRPr lang="nl-BE" b="1" i="1" dirty="0">
                  <a:solidFill>
                    <a:srgbClr val="D26900"/>
                  </a:solidFill>
                </a:endParaRPr>
              </a:p>
            </p:txBody>
          </p:sp>
        </mc:Choice>
        <mc:Fallback>
          <p:sp>
            <p:nvSpPr>
              <p:cNvPr id="19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blackWhite">
              <a:xfrm>
                <a:off x="592210" y="3288239"/>
                <a:ext cx="7565691" cy="13851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 algn="ctr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10"/>
          <p:cNvSpPr txBox="1">
            <a:spLocks noChangeArrowheads="1"/>
          </p:cNvSpPr>
          <p:nvPr/>
        </p:nvSpPr>
        <p:spPr>
          <a:xfrm>
            <a:off x="720309" y="921560"/>
            <a:ext cx="7992888" cy="2366679"/>
          </a:xfrm>
          <a:prstGeom prst="rect">
            <a:avLst/>
          </a:prstGeom>
          <a:noFill/>
          <a:ln/>
        </p:spPr>
        <p:txBody>
          <a:bodyPr vert="horz" lIns="90000" tIns="90000" rIns="0" bIns="0" rtlCol="0" anchor="t" anchorCtr="0">
            <a:noAutofit/>
          </a:bodyPr>
          <a:lstStyle/>
          <a:p>
            <a:pPr>
              <a:lnSpc>
                <a:spcPts val="2400"/>
              </a:lnSpc>
              <a:spcBef>
                <a:spcPct val="0"/>
              </a:spcBef>
              <a:defRPr/>
            </a:pPr>
            <a:r>
              <a:rPr lang="en-US" sz="16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</a:t>
            </a:r>
            <a:r>
              <a:rPr lang="ru-RU" sz="16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Окупаемость оборудования показывает, сколько времени понадобится чтобы вернуть первоначальные инвестиции при текущем уровне дохода на выбранной группе оборудования</a:t>
            </a:r>
            <a:r>
              <a:rPr lang="en-US" sz="16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”. </a:t>
            </a:r>
            <a:endParaRPr lang="ru-RU" sz="1600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ts val="2400"/>
              </a:lnSpc>
              <a:spcBef>
                <a:spcPct val="0"/>
              </a:spcBef>
              <a:defRPr/>
            </a:pPr>
            <a:r>
              <a:rPr lang="ru-RU" sz="16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</a:t>
            </a: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ак правило считается за последние 12 месяцев (</a:t>
            </a:r>
            <a:r>
              <a:rPr lang="ru-RU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приведенная к году</a:t>
            </a:r>
            <a:r>
              <a:rPr lang="en-US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ru-RU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Окупаемость оборудования не учитывает оперативные затраты (ремонты, ТО , страховки, накладные расходы и </a:t>
            </a:r>
            <a:r>
              <a:rPr lang="ru-RU" sz="1600" b="1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тд</a:t>
            </a:r>
            <a:r>
              <a:rPr lang="ru-RU" sz="16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br>
              <a:rPr lang="en-US" sz="16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16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2400"/>
              </a:lnSpc>
              <a:spcBef>
                <a:spcPct val="0"/>
              </a:spcBef>
              <a:defRPr/>
            </a:pPr>
            <a:endParaRPr lang="en-US" sz="1400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3888" y="244787"/>
            <a:ext cx="4849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55"/>
            <a:r>
              <a:rPr lang="ru-RU" sz="2400" b="1" dirty="0">
                <a:solidFill>
                  <a:prstClr val="black"/>
                </a:solidFill>
              </a:rPr>
              <a:t>Окупаемость оборудования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727784-72E1-4B00-9B17-503A9F780AA6}"/>
              </a:ext>
            </a:extLst>
          </p:cNvPr>
          <p:cNvSpPr txBox="1"/>
          <p:nvPr/>
        </p:nvSpPr>
        <p:spPr>
          <a:xfrm>
            <a:off x="76197" y="4760754"/>
            <a:ext cx="906780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+mj-lt"/>
                <a:ea typeface="Verdana" pitchFamily="34" charset="0"/>
              </a:rPr>
              <a:t>Применение:</a:t>
            </a:r>
          </a:p>
          <a:p>
            <a:r>
              <a:rPr lang="ru-RU" sz="2400" b="1" dirty="0">
                <a:solidFill>
                  <a:prstClr val="black"/>
                </a:solidFill>
                <a:latin typeface="+mj-lt"/>
                <a:ea typeface="Verdana" pitchFamily="34" charset="0"/>
              </a:rPr>
              <a:t>	1. при принятии решения об объекте инвестирования </a:t>
            </a:r>
          </a:p>
          <a:p>
            <a:r>
              <a:rPr lang="ru-RU" sz="2400" b="1" dirty="0">
                <a:latin typeface="+mj-lt"/>
              </a:rPr>
              <a:t>	2. при анализе эффективности имеющегося парка техники </a:t>
            </a:r>
          </a:p>
          <a:p>
            <a:r>
              <a:rPr lang="ru-RU" sz="2400" b="1" dirty="0">
                <a:latin typeface="+mj-lt"/>
              </a:rPr>
              <a:t>	(увеличение/уменьшение количества оборудования).</a:t>
            </a:r>
          </a:p>
          <a:p>
            <a:r>
              <a:rPr lang="ru-RU" sz="2400" b="1" dirty="0">
                <a:latin typeface="+mj-lt"/>
              </a:rPr>
              <a:t>	3. при формировании прайс-листа</a:t>
            </a:r>
          </a:p>
        </p:txBody>
      </p:sp>
    </p:spTree>
    <p:extLst>
      <p:ext uri="{BB962C8B-B14F-4D97-AF65-F5344CB8AC3E}">
        <p14:creationId xmlns:p14="http://schemas.microsoft.com/office/powerpoint/2010/main" val="1668398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60648"/>
            <a:ext cx="8218487" cy="5616277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sz="2000" b="1" dirty="0"/>
              <a:t>При оборот</a:t>
            </a:r>
            <a:endParaRPr lang="it-IT" sz="2000" b="1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DCB7-09B1-4E8E-8395-9A0C943CE66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Fortrent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9906" y="244787"/>
            <a:ext cx="4849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55"/>
            <a:r>
              <a:rPr lang="fi-FI" sz="2400" b="1" dirty="0">
                <a:solidFill>
                  <a:prstClr val="black"/>
                </a:solidFill>
              </a:rPr>
              <a:t>Main rental KPI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blackWhite">
          <a:xfrm>
            <a:off x="575555" y="1898693"/>
            <a:ext cx="7992888" cy="5149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108000" tIns="72000" rIns="108000" bIns="90000">
            <a:spAutoFit/>
          </a:bodyPr>
          <a:lstStyle/>
          <a:p>
            <a:pPr defTabSz="457155">
              <a:spcBef>
                <a:spcPct val="25000"/>
              </a:spcBef>
              <a:buClr>
                <a:srgbClr val="303030"/>
              </a:buClr>
              <a:buFont typeface="Wingdings" pitchFamily="2" charset="2"/>
              <a:buNone/>
            </a:pPr>
            <a:r>
              <a:rPr lang="ru-RU" sz="2400" b="1" dirty="0">
                <a:solidFill>
                  <a:prstClr val="black"/>
                </a:solidFill>
              </a:rPr>
              <a:t>Применение:</a:t>
            </a:r>
          </a:p>
          <a:p>
            <a:pPr marL="342900" indent="-342900" defTabSz="457155">
              <a:spcBef>
                <a:spcPct val="25000"/>
              </a:spcBef>
              <a:buClr>
                <a:srgbClr val="303030"/>
              </a:buClr>
              <a:buFont typeface="Wingdings" pitchFamily="2" charset="2"/>
              <a:buAutoNum type="arabicPeriod"/>
            </a:pPr>
            <a:r>
              <a:rPr lang="ru-RU" sz="24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Показывает потери от скидок по сравнению с прайс-листом</a:t>
            </a:r>
          </a:p>
          <a:p>
            <a:pPr marL="342900" indent="-342900" defTabSz="457155">
              <a:spcBef>
                <a:spcPct val="25000"/>
              </a:spcBef>
              <a:buClr>
                <a:srgbClr val="303030"/>
              </a:buClr>
              <a:buFont typeface="Wingdings" pitchFamily="2" charset="2"/>
              <a:buAutoNum type="arabicPeriod"/>
            </a:pPr>
            <a:r>
              <a:rPr lang="ru-RU" sz="24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Важный показатель для владельцев бизнеса/топ-менеджеров, не участвующих напрямую в процессе продаж </a:t>
            </a:r>
          </a:p>
          <a:p>
            <a:pPr marL="342900" indent="-342900" defTabSz="457155">
              <a:spcBef>
                <a:spcPct val="25000"/>
              </a:spcBef>
              <a:buClr>
                <a:srgbClr val="303030"/>
              </a:buClr>
              <a:buFont typeface="Wingdings" pitchFamily="2" charset="2"/>
              <a:buAutoNum type="arabicPeriod"/>
            </a:pPr>
            <a:r>
              <a:rPr lang="ru-RU" sz="2400" b="1" dirty="0">
                <a:solidFill>
                  <a:prstClr val="black"/>
                </a:solidFill>
              </a:rPr>
              <a:t>Возможно использовать как один из критериев в бонусной системе продавцов</a:t>
            </a:r>
          </a:p>
          <a:p>
            <a:pPr marL="342900" indent="-342900" defTabSz="457155">
              <a:spcBef>
                <a:spcPct val="25000"/>
              </a:spcBef>
              <a:buClr>
                <a:srgbClr val="303030"/>
              </a:buClr>
              <a:buFont typeface="Wingdings" pitchFamily="2" charset="2"/>
              <a:buAutoNum type="arabicPeriod"/>
            </a:pPr>
            <a:r>
              <a:rPr lang="ru-RU" sz="2400" b="1" dirty="0">
                <a:solidFill>
                  <a:prstClr val="black"/>
                </a:solidFill>
              </a:rPr>
              <a:t>Используется при принятии решения об изменении (корректировке) прайс-листа</a:t>
            </a:r>
          </a:p>
          <a:p>
            <a:pPr marL="342900" indent="-342900" defTabSz="457155">
              <a:spcBef>
                <a:spcPct val="25000"/>
              </a:spcBef>
              <a:buClr>
                <a:srgbClr val="303030"/>
              </a:buClr>
              <a:buFont typeface="Wingdings" pitchFamily="2" charset="2"/>
              <a:buAutoNum type="arabicPeriod"/>
            </a:pPr>
            <a:endParaRPr lang="en-US" sz="2400" b="1" dirty="0">
              <a:solidFill>
                <a:prstClr val="black"/>
              </a:solidFill>
            </a:endParaRPr>
          </a:p>
          <a:p>
            <a:pPr algn="ctr" defTabSz="457155">
              <a:spcBef>
                <a:spcPct val="25000"/>
              </a:spcBef>
              <a:buClr>
                <a:srgbClr val="303030"/>
              </a:buClr>
              <a:buFont typeface="Wingdings" pitchFamily="2" charset="2"/>
              <a:buNone/>
            </a:pPr>
            <a:endParaRPr lang="nl-BE" sz="24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5"/>
              <p:cNvSpPr>
                <a:spLocks noChangeArrowheads="1"/>
              </p:cNvSpPr>
              <p:nvPr/>
            </p:nvSpPr>
            <p:spPr bwMode="blackWhite">
              <a:xfrm>
                <a:off x="375240" y="984585"/>
                <a:ext cx="8393519" cy="810298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square" lIns="108000" tIns="72000" rIns="108000" bIns="90000" anchor="ctr">
                <a:spAutoFit/>
              </a:bodyPr>
              <a:lstStyle/>
              <a:p>
                <a:pPr algn="ctr" defTabSz="457155">
                  <a:spcBef>
                    <a:spcPct val="25000"/>
                  </a:spcBef>
                  <a:buClr>
                    <a:srgbClr val="303030"/>
                  </a:buClr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400" b="1" dirty="0">
                            <a:solidFill>
                              <a:srgbClr val="D26900"/>
                            </a:solidFill>
                          </a:rPr>
                          <m:t>Реальный Арендный оборот за период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2400" b="1" i="0" dirty="0" smtClean="0">
                            <a:solidFill>
                              <a:srgbClr val="FF6600"/>
                            </a:solidFill>
                          </a:rPr>
                          <m:t>Арендный оборот </m:t>
                        </m:r>
                        <m:r>
                          <m:rPr>
                            <m:nor/>
                          </m:rPr>
                          <a:rPr lang="ru-RU" sz="2400" b="1" dirty="0">
                            <a:solidFill>
                              <a:srgbClr val="FF6600"/>
                            </a:solidFill>
                          </a:rPr>
                          <m:t>при максимальной цене без скидок</m:t>
                        </m:r>
                        <m:r>
                          <m:rPr>
                            <m:nor/>
                          </m:rPr>
                          <a:rPr lang="ru-RU" sz="2400" b="1" i="0" dirty="0" smtClean="0">
                            <a:solidFill>
                              <a:srgbClr val="FF6600"/>
                            </a:solidFill>
                          </a:rPr>
                          <m:t> за период</m:t>
                        </m:r>
                      </m:den>
                    </m:f>
                  </m:oMath>
                </a14:m>
                <a:r>
                  <a:rPr lang="ru-RU" sz="2000" b="1" u="sng" dirty="0">
                    <a:solidFill>
                      <a:srgbClr val="FF6600"/>
                    </a:solidFill>
                  </a:rPr>
                  <a:t> </a:t>
                </a:r>
                <a:endParaRPr lang="nl-BE" b="1" i="1" u="sng" dirty="0">
                  <a:solidFill>
                    <a:srgbClr val="D26900"/>
                  </a:solidFill>
                </a:endParaRPr>
              </a:p>
            </p:txBody>
          </p:sp>
        </mc:Choice>
        <mc:Fallback>
          <p:sp>
            <p:nvSpPr>
              <p:cNvPr id="8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blackWhite">
              <a:xfrm>
                <a:off x="375240" y="984585"/>
                <a:ext cx="8393519" cy="810298"/>
              </a:xfrm>
              <a:prstGeom prst="rect">
                <a:avLst/>
              </a:prstGeom>
              <a:blipFill>
                <a:blip r:embed="rId2"/>
                <a:stretch>
                  <a:fillRect l="-1669" r="-1742"/>
                </a:stretch>
              </a:blipFill>
              <a:ln w="9525" algn="ctr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53" y="235032"/>
            <a:ext cx="8540751" cy="6111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07904" y="330159"/>
            <a:ext cx="236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Средние скидки</a:t>
            </a:r>
          </a:p>
        </p:txBody>
      </p:sp>
    </p:spTree>
    <p:extLst>
      <p:ext uri="{BB962C8B-B14F-4D97-AF65-F5344CB8AC3E}">
        <p14:creationId xmlns:p14="http://schemas.microsoft.com/office/powerpoint/2010/main" val="4156980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60648"/>
            <a:ext cx="8218487" cy="5616277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sz="2000" b="1" dirty="0"/>
              <a:t>При оборот</a:t>
            </a:r>
            <a:endParaRPr lang="it-IT" sz="2000" b="1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DCB7-09B1-4E8E-8395-9A0C943CE66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Fortrent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9906" y="244787"/>
            <a:ext cx="4849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55"/>
            <a:r>
              <a:rPr lang="fi-FI" sz="2400" b="1" dirty="0">
                <a:solidFill>
                  <a:prstClr val="black"/>
                </a:solidFill>
              </a:rPr>
              <a:t>Main rental KPI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blackWhite">
          <a:xfrm>
            <a:off x="244790" y="1484437"/>
            <a:ext cx="8786584" cy="55727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108000" tIns="72000" rIns="108000" bIns="90000">
            <a:spAutoFit/>
          </a:bodyPr>
          <a:lstStyle/>
          <a:p>
            <a:pPr defTabSz="457155">
              <a:spcBef>
                <a:spcPct val="25000"/>
              </a:spcBef>
              <a:buClr>
                <a:srgbClr val="303030"/>
              </a:buClr>
              <a:buFont typeface="Wingdings" pitchFamily="2" charset="2"/>
              <a:buNone/>
            </a:pPr>
            <a:r>
              <a:rPr lang="ru-RU" b="1" dirty="0">
                <a:solidFill>
                  <a:prstClr val="black"/>
                </a:solidFill>
              </a:rPr>
              <a:t>Зависят от возраста/технического состояния оборудования, квалификации персонала (как арендатора, так и собственного), интенсивности эксплуатации, уровня арендных ставок.</a:t>
            </a:r>
          </a:p>
          <a:p>
            <a:pPr defTabSz="457155">
              <a:spcBef>
                <a:spcPct val="25000"/>
              </a:spcBef>
              <a:buClr>
                <a:srgbClr val="303030"/>
              </a:buClr>
              <a:buFont typeface="Wingdings" pitchFamily="2" charset="2"/>
              <a:buNone/>
            </a:pPr>
            <a:r>
              <a:rPr lang="ru-RU" b="1" dirty="0">
                <a:solidFill>
                  <a:prstClr val="black"/>
                </a:solidFill>
              </a:rPr>
              <a:t>	Различаются для разного типа оборудования:</a:t>
            </a:r>
          </a:p>
          <a:p>
            <a:pPr marL="342900" indent="-342900" defTabSz="457155">
              <a:spcBef>
                <a:spcPct val="25000"/>
              </a:spcBef>
              <a:buClr>
                <a:srgbClr val="303030"/>
              </a:buClr>
              <a:buFont typeface="Wingdings" pitchFamily="2" charset="2"/>
              <a:buAutoNum type="arabicPeriod"/>
            </a:pPr>
            <a:r>
              <a:rPr lang="ru-RU" sz="1600" b="1" dirty="0">
                <a:solidFill>
                  <a:prstClr val="black"/>
                </a:solidFill>
              </a:rPr>
              <a:t>Землеройная техника – может доходить до 20%</a:t>
            </a:r>
          </a:p>
          <a:p>
            <a:pPr marL="342900" indent="-342900" defTabSz="457155">
              <a:spcBef>
                <a:spcPct val="25000"/>
              </a:spcBef>
              <a:buClr>
                <a:srgbClr val="303030"/>
              </a:buClr>
              <a:buFont typeface="Wingdings" pitchFamily="2" charset="2"/>
              <a:buAutoNum type="arabicPeriod"/>
            </a:pPr>
            <a:r>
              <a:rPr lang="ru-RU" sz="1600" b="1" dirty="0">
                <a:solidFill>
                  <a:prstClr val="black"/>
                </a:solidFill>
              </a:rPr>
              <a:t>Бытовки – 3-5%</a:t>
            </a:r>
          </a:p>
          <a:p>
            <a:pPr marL="342900" indent="-342900" defTabSz="457155">
              <a:spcBef>
                <a:spcPct val="25000"/>
              </a:spcBef>
              <a:buClr>
                <a:srgbClr val="303030"/>
              </a:buClr>
              <a:buFont typeface="Wingdings" pitchFamily="2" charset="2"/>
              <a:buAutoNum type="arabicPeriod"/>
            </a:pPr>
            <a:r>
              <a:rPr lang="ru-RU" sz="1600" b="1" dirty="0">
                <a:solidFill>
                  <a:prstClr val="black"/>
                </a:solidFill>
              </a:rPr>
              <a:t>Генераторы – иногда доходит до 15% при 3-х сменном режиме работы</a:t>
            </a:r>
          </a:p>
          <a:p>
            <a:pPr marL="342900" indent="-342900" defTabSz="457155">
              <a:spcBef>
                <a:spcPct val="25000"/>
              </a:spcBef>
              <a:buClr>
                <a:srgbClr val="303030"/>
              </a:buClr>
              <a:buFont typeface="Wingdings" pitchFamily="2" charset="2"/>
              <a:buAutoNum type="arabicPeriod"/>
            </a:pPr>
            <a:r>
              <a:rPr lang="ru-RU" sz="1600" b="1" dirty="0">
                <a:solidFill>
                  <a:prstClr val="black"/>
                </a:solidFill>
              </a:rPr>
              <a:t>Ручной инструмент – до 5%</a:t>
            </a:r>
          </a:p>
          <a:p>
            <a:pPr marL="342900" indent="-342900" defTabSz="457155">
              <a:spcBef>
                <a:spcPct val="25000"/>
              </a:spcBef>
              <a:buClr>
                <a:srgbClr val="303030"/>
              </a:buClr>
              <a:buFont typeface="Wingdings" pitchFamily="2" charset="2"/>
              <a:buAutoNum type="arabicPeriod"/>
            </a:pPr>
            <a:r>
              <a:rPr lang="ru-RU" sz="1600" b="1" dirty="0">
                <a:solidFill>
                  <a:prstClr val="black"/>
                </a:solidFill>
              </a:rPr>
              <a:t>Мачтовые подъемники – до 20%</a:t>
            </a:r>
          </a:p>
          <a:p>
            <a:pPr marL="342900" indent="-342900" defTabSz="457155">
              <a:spcBef>
                <a:spcPct val="25000"/>
              </a:spcBef>
              <a:buClr>
                <a:srgbClr val="303030"/>
              </a:buClr>
              <a:buFont typeface="Wingdings" pitchFamily="2" charset="2"/>
              <a:buAutoNum type="arabicPeriod"/>
            </a:pPr>
            <a:r>
              <a:rPr lang="ru-RU" sz="1600" b="1" dirty="0">
                <a:solidFill>
                  <a:prstClr val="black"/>
                </a:solidFill>
              </a:rPr>
              <a:t>Гидравлические подъемники – до 10%</a:t>
            </a:r>
          </a:p>
          <a:p>
            <a:pPr marL="342900" indent="-342900" defTabSz="457155">
              <a:spcBef>
                <a:spcPct val="25000"/>
              </a:spcBef>
              <a:buClr>
                <a:srgbClr val="303030"/>
              </a:buClr>
              <a:buFont typeface="Wingdings" pitchFamily="2" charset="2"/>
              <a:buAutoNum type="arabicPeriod"/>
            </a:pPr>
            <a:r>
              <a:rPr lang="ru-RU" sz="1600" b="1" dirty="0">
                <a:solidFill>
                  <a:prstClr val="black"/>
                </a:solidFill>
              </a:rPr>
              <a:t>Обогреватели – до 5%</a:t>
            </a:r>
          </a:p>
          <a:p>
            <a:pPr defTabSz="457155">
              <a:spcBef>
                <a:spcPct val="25000"/>
              </a:spcBef>
              <a:buClr>
                <a:srgbClr val="303030"/>
              </a:buClr>
            </a:pPr>
            <a:endParaRPr lang="ru-RU" b="1" dirty="0">
              <a:solidFill>
                <a:prstClr val="black"/>
              </a:solidFill>
            </a:endParaRPr>
          </a:p>
          <a:p>
            <a:pPr defTabSz="457155">
              <a:spcBef>
                <a:spcPct val="25000"/>
              </a:spcBef>
              <a:buClr>
                <a:srgbClr val="303030"/>
              </a:buClr>
              <a:buFont typeface="Wingdings" pitchFamily="2" charset="2"/>
              <a:buNone/>
            </a:pPr>
            <a:r>
              <a:rPr lang="ru-RU" b="1" dirty="0">
                <a:solidFill>
                  <a:prstClr val="black"/>
                </a:solidFill>
              </a:rPr>
              <a:t>Применение:</a:t>
            </a:r>
          </a:p>
          <a:p>
            <a:pPr marL="342900" indent="-342900" defTabSz="457155">
              <a:spcBef>
                <a:spcPct val="25000"/>
              </a:spcBef>
              <a:buClr>
                <a:srgbClr val="303030"/>
              </a:buClr>
              <a:buAutoNum type="arabicPeriod"/>
            </a:pPr>
            <a:r>
              <a:rPr lang="ru-RU" b="1" dirty="0">
                <a:solidFill>
                  <a:prstClr val="black"/>
                </a:solidFill>
                <a:ea typeface="Verdana" pitchFamily="34" charset="0"/>
              </a:rPr>
              <a:t>При принятии решения о списании/продаже оборудования</a:t>
            </a:r>
          </a:p>
          <a:p>
            <a:pPr marL="342900" indent="-342900" defTabSz="457155">
              <a:spcBef>
                <a:spcPct val="25000"/>
              </a:spcBef>
              <a:buClr>
                <a:srgbClr val="303030"/>
              </a:buClr>
              <a:buAutoNum type="arabicPeriod"/>
            </a:pPr>
            <a:r>
              <a:rPr lang="ru-RU" b="1" dirty="0">
                <a:solidFill>
                  <a:prstClr val="black"/>
                </a:solidFill>
              </a:rPr>
              <a:t>Оценка эффективности работы сервисной службы</a:t>
            </a:r>
          </a:p>
          <a:p>
            <a:pPr marL="342900" indent="-342900" defTabSz="457155">
              <a:spcBef>
                <a:spcPct val="25000"/>
              </a:spcBef>
              <a:buClr>
                <a:srgbClr val="303030"/>
              </a:buClr>
              <a:buFont typeface="Wingdings" pitchFamily="2" charset="2"/>
              <a:buAutoNum type="arabicPeriod" startAt="2"/>
            </a:pPr>
            <a:r>
              <a:rPr lang="ru-RU" b="1" dirty="0">
                <a:solidFill>
                  <a:prstClr val="black"/>
                </a:solidFill>
              </a:rPr>
              <a:t>Корректировка прайс-листа/величины максимальных скидок</a:t>
            </a:r>
            <a:endParaRPr lang="en-US" b="1" dirty="0">
              <a:solidFill>
                <a:prstClr val="black"/>
              </a:solidFill>
            </a:endParaRPr>
          </a:p>
          <a:p>
            <a:pPr algn="ctr" defTabSz="457155">
              <a:spcBef>
                <a:spcPct val="25000"/>
              </a:spcBef>
              <a:buClr>
                <a:srgbClr val="303030"/>
              </a:buClr>
              <a:buFont typeface="Wingdings" pitchFamily="2" charset="2"/>
              <a:buNone/>
            </a:pPr>
            <a:endParaRPr lang="nl-BE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5"/>
              <p:cNvSpPr>
                <a:spLocks noChangeArrowheads="1"/>
              </p:cNvSpPr>
              <p:nvPr/>
            </p:nvSpPr>
            <p:spPr bwMode="blackWhite">
              <a:xfrm>
                <a:off x="423266" y="846228"/>
                <a:ext cx="8393519" cy="702512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square" lIns="108000" tIns="72000" rIns="108000" bIns="90000" anchor="ctr">
                <a:spAutoFit/>
              </a:bodyPr>
              <a:lstStyle/>
              <a:p>
                <a:pPr algn="ctr" defTabSz="457155">
                  <a:spcBef>
                    <a:spcPct val="25000"/>
                  </a:spcBef>
                  <a:buClr>
                    <a:srgbClr val="303030"/>
                  </a:buClr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000" b="1" i="0" dirty="0" smtClean="0">
                            <a:solidFill>
                              <a:srgbClr val="D26900"/>
                            </a:solidFill>
                          </a:rPr>
                          <m:t>Сервисные затраты 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2000" b="1" dirty="0">
                            <a:solidFill>
                              <a:srgbClr val="D26900"/>
                            </a:solidFill>
                          </a:rPr>
                          <m:t>Арендный оборот за период</m:t>
                        </m:r>
                      </m:den>
                    </m:f>
                  </m:oMath>
                </a14:m>
                <a:r>
                  <a:rPr lang="ru-RU" sz="2000" b="1" u="sng" dirty="0">
                    <a:solidFill>
                      <a:srgbClr val="FF6600"/>
                    </a:solidFill>
                  </a:rPr>
                  <a:t> </a:t>
                </a:r>
                <a:endParaRPr lang="nl-BE" b="1" i="1" u="sng" dirty="0">
                  <a:solidFill>
                    <a:srgbClr val="D26900"/>
                  </a:solidFill>
                </a:endParaRPr>
              </a:p>
            </p:txBody>
          </p:sp>
        </mc:Choice>
        <mc:Fallback xmlns="">
          <p:sp>
            <p:nvSpPr>
              <p:cNvPr id="8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blackWhite">
              <a:xfrm>
                <a:off x="423266" y="846228"/>
                <a:ext cx="8393519" cy="7025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 algn="ctr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53" y="235032"/>
            <a:ext cx="8540751" cy="6111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07904" y="330159"/>
            <a:ext cx="3165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Сервисные затраты, %</a:t>
            </a:r>
          </a:p>
        </p:txBody>
      </p:sp>
    </p:spTree>
    <p:extLst>
      <p:ext uri="{BB962C8B-B14F-4D97-AF65-F5344CB8AC3E}">
        <p14:creationId xmlns:p14="http://schemas.microsoft.com/office/powerpoint/2010/main" val="115510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1EC4CE3-B83D-40A2-A29E-FF092FE76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628801"/>
            <a:ext cx="7056784" cy="1512167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DCB7-09B1-4E8E-8395-9A0C943CE66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Fortrent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blackWhite">
          <a:xfrm>
            <a:off x="660491" y="404095"/>
            <a:ext cx="8218487" cy="47340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108000" tIns="72000" rIns="108000" bIns="90000">
            <a:spAutoFit/>
          </a:bodyPr>
          <a:lstStyle/>
          <a:p>
            <a:pPr defTabSz="457155">
              <a:spcBef>
                <a:spcPct val="25000"/>
              </a:spcBef>
              <a:buClr>
                <a:srgbClr val="303030"/>
              </a:buClr>
              <a:buFont typeface="Wingdings" pitchFamily="2" charset="2"/>
              <a:buNone/>
            </a:pPr>
            <a:endParaRPr lang="ru-RU" b="1" dirty="0">
              <a:solidFill>
                <a:prstClr val="black"/>
              </a:solidFill>
            </a:endParaRPr>
          </a:p>
          <a:p>
            <a:pPr defTabSz="457155">
              <a:spcBef>
                <a:spcPct val="25000"/>
              </a:spcBef>
              <a:buClr>
                <a:srgbClr val="303030"/>
              </a:buClr>
              <a:buFont typeface="Wingdings" pitchFamily="2" charset="2"/>
              <a:buNone/>
            </a:pPr>
            <a:r>
              <a:rPr lang="ru-RU" sz="2400" b="1" dirty="0">
                <a:solidFill>
                  <a:prstClr val="black"/>
                </a:solidFill>
              </a:rPr>
              <a:t>Показывает изменение реальных отгрузочных цен</a:t>
            </a:r>
            <a:r>
              <a:rPr lang="en-US" sz="2400" b="1" dirty="0">
                <a:solidFill>
                  <a:prstClr val="black"/>
                </a:solidFill>
              </a:rPr>
              <a:t> (</a:t>
            </a:r>
            <a:r>
              <a:rPr lang="ru-RU" sz="2400" b="1" dirty="0">
                <a:solidFill>
                  <a:prstClr val="black"/>
                </a:solidFill>
              </a:rPr>
              <a:t>с учетом изменения прайс-листа и с учетом скидок) </a:t>
            </a:r>
          </a:p>
          <a:p>
            <a:pPr defTabSz="457155">
              <a:spcBef>
                <a:spcPct val="25000"/>
              </a:spcBef>
              <a:buClr>
                <a:srgbClr val="303030"/>
              </a:buClr>
              <a:buFont typeface="Wingdings" pitchFamily="2" charset="2"/>
              <a:buNone/>
            </a:pPr>
            <a:endParaRPr lang="ru-RU" b="1" dirty="0">
              <a:solidFill>
                <a:prstClr val="black"/>
              </a:solidFill>
            </a:endParaRPr>
          </a:p>
          <a:p>
            <a:pPr defTabSz="457155">
              <a:spcBef>
                <a:spcPct val="25000"/>
              </a:spcBef>
              <a:buClr>
                <a:srgbClr val="303030"/>
              </a:buClr>
              <a:buFont typeface="Wingdings" pitchFamily="2" charset="2"/>
              <a:buNone/>
            </a:pPr>
            <a:endParaRPr lang="ru-RU" b="1" dirty="0">
              <a:solidFill>
                <a:prstClr val="black"/>
              </a:solidFill>
            </a:endParaRPr>
          </a:p>
          <a:p>
            <a:pPr defTabSz="457155">
              <a:spcBef>
                <a:spcPct val="25000"/>
              </a:spcBef>
              <a:buClr>
                <a:srgbClr val="303030"/>
              </a:buClr>
              <a:buFont typeface="Wingdings" pitchFamily="2" charset="2"/>
              <a:buNone/>
            </a:pPr>
            <a:endParaRPr lang="ru-RU" b="1" dirty="0">
              <a:solidFill>
                <a:prstClr val="black"/>
              </a:solidFill>
            </a:endParaRPr>
          </a:p>
          <a:p>
            <a:pPr defTabSz="457155">
              <a:spcBef>
                <a:spcPct val="25000"/>
              </a:spcBef>
              <a:buClr>
                <a:srgbClr val="303030"/>
              </a:buClr>
              <a:buFont typeface="Wingdings" pitchFamily="2" charset="2"/>
              <a:buNone/>
            </a:pPr>
            <a:endParaRPr lang="ru-RU" b="1" dirty="0">
              <a:solidFill>
                <a:prstClr val="black"/>
              </a:solidFill>
            </a:endParaRPr>
          </a:p>
          <a:p>
            <a:pPr defTabSz="457155">
              <a:spcBef>
                <a:spcPct val="25000"/>
              </a:spcBef>
              <a:buClr>
                <a:srgbClr val="303030"/>
              </a:buClr>
              <a:buFont typeface="Wingdings" pitchFamily="2" charset="2"/>
              <a:buNone/>
            </a:pPr>
            <a:endParaRPr lang="ru-RU" b="1" dirty="0">
              <a:solidFill>
                <a:prstClr val="black"/>
              </a:solidFill>
            </a:endParaRPr>
          </a:p>
          <a:p>
            <a:pPr defTabSz="457155">
              <a:spcBef>
                <a:spcPct val="25000"/>
              </a:spcBef>
              <a:buClr>
                <a:srgbClr val="303030"/>
              </a:buClr>
              <a:buFont typeface="Wingdings" pitchFamily="2" charset="2"/>
              <a:buNone/>
            </a:pPr>
            <a:endParaRPr lang="ru-RU" b="1" dirty="0">
              <a:solidFill>
                <a:prstClr val="black"/>
              </a:solidFill>
            </a:endParaRPr>
          </a:p>
          <a:p>
            <a:pPr defTabSz="457155">
              <a:spcBef>
                <a:spcPct val="25000"/>
              </a:spcBef>
              <a:buClr>
                <a:srgbClr val="303030"/>
              </a:buClr>
              <a:buFont typeface="Wingdings" pitchFamily="2" charset="2"/>
              <a:buNone/>
            </a:pPr>
            <a:endParaRPr lang="ru-RU" b="1" dirty="0">
              <a:solidFill>
                <a:prstClr val="black"/>
              </a:solidFill>
            </a:endParaRPr>
          </a:p>
          <a:p>
            <a:pPr defTabSz="457155">
              <a:spcBef>
                <a:spcPct val="25000"/>
              </a:spcBef>
              <a:buClr>
                <a:srgbClr val="303030"/>
              </a:buClr>
              <a:buFont typeface="Wingdings" pitchFamily="2" charset="2"/>
              <a:buNone/>
            </a:pPr>
            <a:endParaRPr lang="ru-RU" b="1" dirty="0">
              <a:solidFill>
                <a:prstClr val="black"/>
              </a:solidFill>
            </a:endParaRPr>
          </a:p>
          <a:p>
            <a:pPr defTabSz="457155">
              <a:spcBef>
                <a:spcPct val="25000"/>
              </a:spcBef>
              <a:buClr>
                <a:srgbClr val="303030"/>
              </a:buClr>
              <a:buFont typeface="Wingdings" pitchFamily="2" charset="2"/>
              <a:buNone/>
            </a:pPr>
            <a:endParaRPr lang="ru-RU" b="1" dirty="0">
              <a:solidFill>
                <a:prstClr val="black"/>
              </a:solidFill>
            </a:endParaRPr>
          </a:p>
          <a:p>
            <a:pPr defTabSz="457155">
              <a:spcBef>
                <a:spcPct val="25000"/>
              </a:spcBef>
              <a:buClr>
                <a:srgbClr val="303030"/>
              </a:buClr>
              <a:buFont typeface="Wingdings" pitchFamily="2" charset="2"/>
              <a:buNone/>
            </a:pP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8240"/>
            <a:ext cx="8540751" cy="6111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37837" y="103434"/>
            <a:ext cx="1981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Индекс цен</a:t>
            </a: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37AEC42C-9C9C-4322-91D6-FBF63E2294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963974"/>
              </p:ext>
            </p:extLst>
          </p:nvPr>
        </p:nvGraphicFramePr>
        <p:xfrm>
          <a:off x="300289" y="2213321"/>
          <a:ext cx="7927661" cy="2720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9535CAA-4668-4B87-AA27-250B6016C812}"/>
              </a:ext>
            </a:extLst>
          </p:cNvPr>
          <p:cNvSpPr txBox="1"/>
          <p:nvPr/>
        </p:nvSpPr>
        <p:spPr>
          <a:xfrm>
            <a:off x="6539693" y="3234654"/>
            <a:ext cx="3263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Индекс цен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F5B684-5D58-4FF4-BD4E-CA11537D7C59}"/>
              </a:ext>
            </a:extLst>
          </p:cNvPr>
          <p:cNvSpPr txBox="1"/>
          <p:nvPr/>
        </p:nvSpPr>
        <p:spPr>
          <a:xfrm>
            <a:off x="6596231" y="2168875"/>
            <a:ext cx="3263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Курс ЕВРО</a:t>
            </a:r>
          </a:p>
        </p:txBody>
      </p:sp>
      <p:sp>
        <p:nvSpPr>
          <p:cNvPr id="20" name="Стрелка: вниз 19">
            <a:extLst>
              <a:ext uri="{FF2B5EF4-FFF2-40B4-BE49-F238E27FC236}">
                <a16:creationId xmlns:a16="http://schemas.microsoft.com/office/drawing/2014/main" id="{942BE192-140F-43F7-AF5B-16D1D86BAAED}"/>
              </a:ext>
            </a:extLst>
          </p:cNvPr>
          <p:cNvSpPr/>
          <p:nvPr/>
        </p:nvSpPr>
        <p:spPr>
          <a:xfrm rot="8788319">
            <a:off x="6948264" y="1916832"/>
            <a:ext cx="144016" cy="3519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: вниз 21">
            <a:extLst>
              <a:ext uri="{FF2B5EF4-FFF2-40B4-BE49-F238E27FC236}">
                <a16:creationId xmlns:a16="http://schemas.microsoft.com/office/drawing/2014/main" id="{78C9FDC6-1F88-4B24-BA99-0F30B1A70E79}"/>
              </a:ext>
            </a:extLst>
          </p:cNvPr>
          <p:cNvSpPr/>
          <p:nvPr/>
        </p:nvSpPr>
        <p:spPr>
          <a:xfrm rot="8788319">
            <a:off x="6954408" y="3014776"/>
            <a:ext cx="144016" cy="3519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3" name="Рукописный ввод 22">
                <a:extLst>
                  <a:ext uri="{FF2B5EF4-FFF2-40B4-BE49-F238E27FC236}">
                    <a16:creationId xmlns:a16="http://schemas.microsoft.com/office/drawing/2014/main" id="{CDA03ABC-EB32-4028-896E-59E650DBE139}"/>
                  </a:ext>
                </a:extLst>
              </p14:cNvPr>
              <p14:cNvContentPartPr/>
              <p14:nvPr/>
            </p14:nvContentPartPr>
            <p14:xfrm>
              <a:off x="852326" y="3769002"/>
              <a:ext cx="7180560" cy="485280"/>
            </p14:xfrm>
          </p:contentPart>
        </mc:Choice>
        <mc:Fallback>
          <p:pic>
            <p:nvPicPr>
              <p:cNvPr id="23" name="Рукописный ввод 22">
                <a:extLst>
                  <a:ext uri="{FF2B5EF4-FFF2-40B4-BE49-F238E27FC236}">
                    <a16:creationId xmlns:a16="http://schemas.microsoft.com/office/drawing/2014/main" id="{CDA03ABC-EB32-4028-896E-59E650DBE13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4686" y="3751002"/>
                <a:ext cx="7216200" cy="52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4" name="Рукописный ввод 23">
                <a:extLst>
                  <a:ext uri="{FF2B5EF4-FFF2-40B4-BE49-F238E27FC236}">
                    <a16:creationId xmlns:a16="http://schemas.microsoft.com/office/drawing/2014/main" id="{7CB4AD57-2679-4109-A553-DB294CE9DD47}"/>
                  </a:ext>
                </a:extLst>
              </p14:cNvPr>
              <p14:cNvContentPartPr/>
              <p14:nvPr/>
            </p14:nvContentPartPr>
            <p14:xfrm>
              <a:off x="7160606" y="2584602"/>
              <a:ext cx="360" cy="4680"/>
            </p14:xfrm>
          </p:contentPart>
        </mc:Choice>
        <mc:Fallback>
          <p:pic>
            <p:nvPicPr>
              <p:cNvPr id="24" name="Рукописный ввод 23">
                <a:extLst>
                  <a:ext uri="{FF2B5EF4-FFF2-40B4-BE49-F238E27FC236}">
                    <a16:creationId xmlns:a16="http://schemas.microsoft.com/office/drawing/2014/main" id="{7CB4AD57-2679-4109-A553-DB294CE9DD4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42966" y="2566602"/>
                <a:ext cx="360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5" name="Рукописный ввод 24">
                <a:extLst>
                  <a:ext uri="{FF2B5EF4-FFF2-40B4-BE49-F238E27FC236}">
                    <a16:creationId xmlns:a16="http://schemas.microsoft.com/office/drawing/2014/main" id="{E4C1AB6F-0602-4E02-B03A-7E3C13EBA14D}"/>
                  </a:ext>
                </a:extLst>
              </p14:cNvPr>
              <p14:cNvContentPartPr/>
              <p14:nvPr/>
            </p14:nvContentPartPr>
            <p14:xfrm>
              <a:off x="7212446" y="2403522"/>
              <a:ext cx="360" cy="360"/>
            </p14:xfrm>
          </p:contentPart>
        </mc:Choice>
        <mc:Fallback>
          <p:pic>
            <p:nvPicPr>
              <p:cNvPr id="25" name="Рукописный ввод 24">
                <a:extLst>
                  <a:ext uri="{FF2B5EF4-FFF2-40B4-BE49-F238E27FC236}">
                    <a16:creationId xmlns:a16="http://schemas.microsoft.com/office/drawing/2014/main" id="{E4C1AB6F-0602-4E02-B03A-7E3C13EBA14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94806" y="2385522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6" name="Рукописный ввод 25">
                <a:extLst>
                  <a:ext uri="{FF2B5EF4-FFF2-40B4-BE49-F238E27FC236}">
                    <a16:creationId xmlns:a16="http://schemas.microsoft.com/office/drawing/2014/main" id="{D9B68679-E7A8-49C5-BE6F-7D722A33984C}"/>
                  </a:ext>
                </a:extLst>
              </p14:cNvPr>
              <p14:cNvContentPartPr/>
              <p14:nvPr/>
            </p14:nvContentPartPr>
            <p14:xfrm>
              <a:off x="7232966" y="3461922"/>
              <a:ext cx="360" cy="360"/>
            </p14:xfrm>
          </p:contentPart>
        </mc:Choice>
        <mc:Fallback>
          <p:pic>
            <p:nvPicPr>
              <p:cNvPr id="26" name="Рукописный ввод 25">
                <a:extLst>
                  <a:ext uri="{FF2B5EF4-FFF2-40B4-BE49-F238E27FC236}">
                    <a16:creationId xmlns:a16="http://schemas.microsoft.com/office/drawing/2014/main" id="{D9B68679-E7A8-49C5-BE6F-7D722A33984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14966" y="3443922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7" name="Рукописный ввод 26">
                <a:extLst>
                  <a:ext uri="{FF2B5EF4-FFF2-40B4-BE49-F238E27FC236}">
                    <a16:creationId xmlns:a16="http://schemas.microsoft.com/office/drawing/2014/main" id="{0412586E-BBC3-439C-A876-76D69B830A12}"/>
                  </a:ext>
                </a:extLst>
              </p14:cNvPr>
              <p14:cNvContentPartPr/>
              <p14:nvPr/>
            </p14:nvContentPartPr>
            <p14:xfrm>
              <a:off x="7428086" y="2413962"/>
              <a:ext cx="360" cy="360"/>
            </p14:xfrm>
          </p:contentPart>
        </mc:Choice>
        <mc:Fallback>
          <p:pic>
            <p:nvPicPr>
              <p:cNvPr id="27" name="Рукописный ввод 26">
                <a:extLst>
                  <a:ext uri="{FF2B5EF4-FFF2-40B4-BE49-F238E27FC236}">
                    <a16:creationId xmlns:a16="http://schemas.microsoft.com/office/drawing/2014/main" id="{0412586E-BBC3-439C-A876-76D69B830A1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10086" y="2396322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8" name="Рукописный ввод 27">
                <a:extLst>
                  <a:ext uri="{FF2B5EF4-FFF2-40B4-BE49-F238E27FC236}">
                    <a16:creationId xmlns:a16="http://schemas.microsoft.com/office/drawing/2014/main" id="{6C058A6F-8664-4A91-8EE9-E739FA20FAD6}"/>
                  </a:ext>
                </a:extLst>
              </p14:cNvPr>
              <p14:cNvContentPartPr/>
              <p14:nvPr/>
            </p14:nvContentPartPr>
            <p14:xfrm>
              <a:off x="7376966" y="3749562"/>
              <a:ext cx="360" cy="360"/>
            </p14:xfrm>
          </p:contentPart>
        </mc:Choice>
        <mc:Fallback>
          <p:pic>
            <p:nvPicPr>
              <p:cNvPr id="28" name="Рукописный ввод 27">
                <a:extLst>
                  <a:ext uri="{FF2B5EF4-FFF2-40B4-BE49-F238E27FC236}">
                    <a16:creationId xmlns:a16="http://schemas.microsoft.com/office/drawing/2014/main" id="{6C058A6F-8664-4A91-8EE9-E739FA20FAD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58966" y="3731922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Стрелка: вниз 29">
            <a:extLst>
              <a:ext uri="{FF2B5EF4-FFF2-40B4-BE49-F238E27FC236}">
                <a16:creationId xmlns:a16="http://schemas.microsoft.com/office/drawing/2014/main" id="{01EE3D9E-2822-4FB8-AA8F-E5197AA4CDAC}"/>
              </a:ext>
            </a:extLst>
          </p:cNvPr>
          <p:cNvSpPr/>
          <p:nvPr/>
        </p:nvSpPr>
        <p:spPr>
          <a:xfrm rot="8788319">
            <a:off x="5203801" y="3964490"/>
            <a:ext cx="144016" cy="3519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DF6D1B8-A248-44F7-81FE-564680144B5C}"/>
              </a:ext>
            </a:extLst>
          </p:cNvPr>
          <p:cNvSpPr txBox="1"/>
          <p:nvPr/>
        </p:nvSpPr>
        <p:spPr>
          <a:xfrm>
            <a:off x="4183562" y="4334442"/>
            <a:ext cx="3263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Окупаемость</a:t>
            </a:r>
          </a:p>
        </p:txBody>
      </p:sp>
    </p:spTree>
    <p:extLst>
      <p:ext uri="{BB962C8B-B14F-4D97-AF65-F5344CB8AC3E}">
        <p14:creationId xmlns:p14="http://schemas.microsoft.com/office/powerpoint/2010/main" val="135275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DCB7-09B1-4E8E-8395-9A0C943CE66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Fortrent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8240"/>
            <a:ext cx="8540751" cy="6111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37837" y="103434"/>
            <a:ext cx="4357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Прочие операционные </a:t>
            </a:r>
            <a:r>
              <a:rPr lang="en-US" sz="2800" b="1" dirty="0"/>
              <a:t>KPI</a:t>
            </a:r>
            <a:endParaRPr lang="ru-RU" sz="28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159A499-320F-45FC-B09B-F19C2B5B7033}"/>
              </a:ext>
            </a:extLst>
          </p:cNvPr>
          <p:cNvSpPr txBox="1"/>
          <p:nvPr/>
        </p:nvSpPr>
        <p:spPr>
          <a:xfrm>
            <a:off x="376600" y="939733"/>
            <a:ext cx="799806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0-лист (оборудование без оборота)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Арендный оборот/количество сотрудников</a:t>
            </a:r>
            <a:endParaRPr lang="ru-RU" sz="2400" b="1" dirty="0">
              <a:solidFill>
                <a:prstClr val="black"/>
              </a:solidFill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24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4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ополнительный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сервис +транспортный оборот/арендный оборот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Дебеторская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задолженность (по срокам возникновения)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Rental Gross Margin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EBITDA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EBIT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Net Profit, ROI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 другие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5694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DCB7-09B1-4E8E-8395-9A0C943CE66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Fortrent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8240"/>
            <a:ext cx="8540751" cy="6111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8739" y="1048736"/>
            <a:ext cx="7998061" cy="50783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3600" b="1" dirty="0"/>
              <a:t>Главное условие для быстрого и эффективного анализа деятельности арендной компании с помощью </a:t>
            </a:r>
            <a:r>
              <a:rPr lang="en-US" sz="3600" b="1" dirty="0"/>
              <a:t>KPI – </a:t>
            </a:r>
            <a:r>
              <a:rPr lang="ru-RU" sz="3600" b="1" dirty="0">
                <a:solidFill>
                  <a:srgbClr val="F76C00"/>
                </a:solidFill>
              </a:rPr>
              <a:t>наличие работающей </a:t>
            </a:r>
            <a:r>
              <a:rPr lang="en-US" sz="3600" b="1" dirty="0">
                <a:solidFill>
                  <a:srgbClr val="F76C00"/>
                </a:solidFill>
              </a:rPr>
              <a:t>ERP-</a:t>
            </a:r>
            <a:r>
              <a:rPr lang="ru-RU" sz="3600" b="1" dirty="0">
                <a:solidFill>
                  <a:srgbClr val="F76C00"/>
                </a:solidFill>
              </a:rPr>
              <a:t>системы и отлаженных бизнес-процессов</a:t>
            </a:r>
            <a:r>
              <a:rPr lang="ru-RU" sz="3600" b="1" dirty="0"/>
              <a:t>, которые позволяют с минимальными затратами фиксировать необходимую информацию									</a:t>
            </a:r>
          </a:p>
        </p:txBody>
      </p:sp>
    </p:spTree>
    <p:extLst>
      <p:ext uri="{BB962C8B-B14F-4D97-AF65-F5344CB8AC3E}">
        <p14:creationId xmlns:p14="http://schemas.microsoft.com/office/powerpoint/2010/main" val="41928192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42f65894ce386e8dd38eefe726a545751d79c"/>
</p:tagLst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Тема Offic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Презентация1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76C00"/>
        </a:solidFill>
        <a:ln w="12700">
          <a:solidFill>
            <a:schemeClr val="tx1"/>
          </a:solidFill>
        </a:ln>
      </a:spPr>
      <a:bodyPr rtlCol="0" anchor="ctr"/>
      <a:lstStyle>
        <a:defPPr algn="ctr">
          <a:defRPr dirty="0" err="1" smtClean="0">
            <a:solidFill>
              <a:schemeClr val="bg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marL="285750" indent="-285750">
          <a:buFont typeface="Arial" pitchFamily="34" charset="0"/>
          <a:buChar char="•"/>
          <a:defRPr sz="14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Презентация11</Template>
  <TotalTime>4086</TotalTime>
  <Words>641</Words>
  <Application>Microsoft Office PowerPoint</Application>
  <PresentationFormat>Экран (4:3)</PresentationFormat>
  <Paragraphs>111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Verdana</vt:lpstr>
      <vt:lpstr>Calibri</vt:lpstr>
      <vt:lpstr>Cambria Math</vt:lpstr>
      <vt:lpstr>Arial</vt:lpstr>
      <vt:lpstr>Arial Bold</vt:lpstr>
      <vt:lpstr>DINCyr-Medium</vt:lpstr>
      <vt:lpstr>Calibri Light</vt:lpstr>
      <vt:lpstr>Wingdings</vt:lpstr>
      <vt:lpstr>1_Тема Office</vt:lpstr>
      <vt:lpstr>3_Тема Office</vt:lpstr>
      <vt:lpstr>1_Презентация11</vt:lpstr>
      <vt:lpstr> Оценка эффективности Арендной компании –  Григорий Гриф, генеральный директор ООО «Фортрент»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Cramo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для клиентов</dc:title>
  <dc:creator>Ксения Шипкова</dc:creator>
  <cp:lastModifiedBy>Grif Grigory</cp:lastModifiedBy>
  <cp:revision>215</cp:revision>
  <cp:lastPrinted>2013-04-18T09:15:31Z</cp:lastPrinted>
  <dcterms:created xsi:type="dcterms:W3CDTF">2013-04-15T07:30:26Z</dcterms:created>
  <dcterms:modified xsi:type="dcterms:W3CDTF">2021-09-16T11:26:08Z</dcterms:modified>
</cp:coreProperties>
</file>