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6" r:id="rId3"/>
    <p:sldId id="313" r:id="rId4"/>
    <p:sldId id="314" r:id="rId5"/>
    <p:sldId id="312" r:id="rId6"/>
    <p:sldId id="260" r:id="rId7"/>
    <p:sldId id="316" r:id="rId8"/>
    <p:sldId id="310" r:id="rId9"/>
    <p:sldId id="307" r:id="rId10"/>
    <p:sldId id="317" r:id="rId11"/>
    <p:sldId id="318" r:id="rId12"/>
    <p:sldId id="305" r:id="rId13"/>
    <p:sldId id="311" r:id="rId14"/>
  </p:sldIdLst>
  <p:sldSz cx="9906000" cy="6858000" type="A4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C04"/>
    <a:srgbClr val="DC801A"/>
    <a:srgbClr val="B4B4B4"/>
    <a:srgbClr val="E2E7EB"/>
    <a:srgbClr val="CCD7E2"/>
    <a:srgbClr val="B81315"/>
    <a:srgbClr val="020000"/>
    <a:srgbClr val="F2F2F2"/>
    <a:srgbClr val="65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58" autoAdjust="0"/>
    <p:restoredTop sz="93979" autoAdjust="0"/>
  </p:normalViewPr>
  <p:slideViewPr>
    <p:cSldViewPr snapToGrid="0">
      <p:cViewPr varScale="1">
        <p:scale>
          <a:sx n="115" d="100"/>
          <a:sy n="115" d="100"/>
        </p:scale>
        <p:origin x="1866" y="12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Угоны коммерческого</a:t>
            </a:r>
            <a:r>
              <a:rPr lang="ru-RU" baseline="0"/>
              <a:t> транспорта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6FA-42B3-BB08-80FD6F340A6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6FA-42B3-BB08-80FD6F340A6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6FA-42B3-BB08-80FD6F340A6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Лист1!$A$3:$A$5</c:f>
              <c:strCache>
                <c:ptCount val="3"/>
                <c:pt idx="0">
                  <c:v>Строительная и спец.техника</c:v>
                </c:pt>
                <c:pt idx="1">
                  <c:v>Сельскохозяйственная техника</c:v>
                </c:pt>
                <c:pt idx="2">
                  <c:v>Пассажирский транспорт</c:v>
                </c:pt>
              </c:strCache>
            </c:strRef>
          </c:cat>
          <c:val>
            <c:numRef>
              <c:f>Лист1!$B$3:$B$5</c:f>
              <c:numCache>
                <c:formatCode>0%</c:formatCode>
                <c:ptCount val="3"/>
                <c:pt idx="0">
                  <c:v>0.6</c:v>
                </c:pt>
                <c:pt idx="1">
                  <c:v>0.25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6FA-42B3-BB08-80FD6F340A6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72F2173-C41D-423F-9595-D478DCA52B8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7959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4538"/>
            <a:ext cx="53784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5709202-12AF-4EFD-838B-79786629E4D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2162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0" y="6616700"/>
            <a:ext cx="9906000" cy="242888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0" hangingPunct="0">
              <a:defRPr/>
            </a:pPr>
            <a:endParaRPr lang="en-GB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 flipV="1">
            <a:off x="0" y="0"/>
            <a:ext cx="9906000" cy="1828800"/>
          </a:xfrm>
          <a:prstGeom prst="rect">
            <a:avLst/>
          </a:prstGeom>
          <a:solidFill>
            <a:srgbClr val="E6E6E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0" hangingPunct="0">
              <a:defRPr/>
            </a:pPr>
            <a:endParaRPr lang="en-GB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auto">
          <a:xfrm>
            <a:off x="0" y="-3175"/>
            <a:ext cx="9906000" cy="46038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0" hangingPunct="0">
              <a:defRPr/>
            </a:pPr>
            <a:endParaRPr lang="en-GB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9088" y="1828800"/>
            <a:ext cx="4060825" cy="404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"/>
          <p:cNvSpPr txBox="1"/>
          <p:nvPr userDrawn="1"/>
        </p:nvSpPr>
        <p:spPr>
          <a:xfrm>
            <a:off x="6943725" y="4441825"/>
            <a:ext cx="12604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en-US" sz="1400" dirty="0"/>
              <a:t>www.naast.ru</a:t>
            </a:r>
            <a:endParaRPr lang="ru-RU" sz="1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5000" y="457200"/>
            <a:ext cx="8420100" cy="685800"/>
          </a:xfrm>
        </p:spPr>
        <p:txBody>
          <a:bodyPr wrap="square" anchor="t"/>
          <a:lstStyle>
            <a:lvl1pPr>
              <a:defRPr sz="4000" b="1"/>
            </a:lvl1pPr>
          </a:lstStyle>
          <a:p>
            <a:pPr lvl="0"/>
            <a:r>
              <a:rPr lang="de-DE" noProof="0"/>
              <a:t>Fare clic per modificare stile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0238" y="1068388"/>
            <a:ext cx="6934200" cy="381000"/>
          </a:xfrm>
        </p:spPr>
        <p:txBody>
          <a:bodyPr/>
          <a:lstStyle>
            <a:lvl1pPr marL="26988" indent="0">
              <a:defRPr i="1">
                <a:solidFill>
                  <a:schemeClr val="hlink"/>
                </a:solidFill>
              </a:defRPr>
            </a:lvl1pPr>
          </a:lstStyle>
          <a:p>
            <a:pPr lvl="0"/>
            <a:r>
              <a:rPr lang="de-DE" noProof="0" dirty="0" err="1"/>
              <a:t>Fare</a:t>
            </a:r>
            <a:r>
              <a:rPr lang="de-DE" noProof="0" dirty="0"/>
              <a:t> </a:t>
            </a:r>
            <a:r>
              <a:rPr lang="de-DE" noProof="0" dirty="0" err="1"/>
              <a:t>clic</a:t>
            </a:r>
            <a:r>
              <a:rPr lang="de-DE" noProof="0" dirty="0"/>
              <a:t> per </a:t>
            </a:r>
            <a:r>
              <a:rPr lang="de-DE" noProof="0" dirty="0" err="1"/>
              <a:t>modificare</a:t>
            </a:r>
            <a:r>
              <a:rPr lang="de-DE" noProof="0" dirty="0"/>
              <a:t> </a:t>
            </a:r>
            <a:r>
              <a:rPr lang="de-DE" noProof="0" dirty="0" err="1"/>
              <a:t>lo</a:t>
            </a:r>
            <a:r>
              <a:rPr lang="de-DE" noProof="0" dirty="0"/>
              <a:t> </a:t>
            </a:r>
            <a:r>
              <a:rPr lang="de-DE" noProof="0" dirty="0" err="1"/>
              <a:t>stile</a:t>
            </a:r>
            <a:r>
              <a:rPr lang="de-DE" noProof="0" dirty="0"/>
              <a:t> del </a:t>
            </a:r>
            <a:r>
              <a:rPr lang="de-DE" noProof="0" dirty="0" err="1"/>
              <a:t>sottotitolo</a:t>
            </a:r>
            <a:r>
              <a:rPr lang="de-DE" noProof="0" dirty="0"/>
              <a:t> </a:t>
            </a:r>
            <a:r>
              <a:rPr lang="de-DE" noProof="0" dirty="0" err="1"/>
              <a:t>dello</a:t>
            </a:r>
            <a:r>
              <a:rPr lang="de-DE" noProof="0" dirty="0"/>
              <a:t> </a:t>
            </a:r>
            <a:r>
              <a:rPr lang="de-DE" noProof="0" dirty="0" err="1"/>
              <a:t>schema</a:t>
            </a:r>
            <a:endParaRPr lang="de-DE" noProof="0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6CEE7DE-F555-4C1C-937A-1936B057A35E}" type="datetime1">
              <a:rPr lang="de-DE"/>
              <a:pPr>
                <a:defRPr/>
              </a:pPr>
              <a:t>23.05.2022</a:t>
            </a:fld>
            <a:r>
              <a:rPr lang="de-DE"/>
              <a:t>      </a:t>
            </a:r>
            <a:fld id="{C27AC29F-C4A9-43DB-91D7-BC76F216889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05A3-96B3-414A-887E-5B1920761BAD}" type="datetime1">
              <a:rPr lang="de-DE"/>
              <a:pPr>
                <a:defRPr/>
              </a:pPr>
              <a:t>23.05.2022</a:t>
            </a:fld>
            <a:r>
              <a:rPr lang="de-DE"/>
              <a:t>      </a:t>
            </a:r>
            <a:fld id="{D706496D-C34E-4F89-9BC8-B0427A26A02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56475" y="946150"/>
            <a:ext cx="2244725" cy="5492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9125" y="946150"/>
            <a:ext cx="6584950" cy="5492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05A3-96B3-414A-887E-5B1920761BAD}" type="datetime1">
              <a:rPr lang="de-DE"/>
              <a:pPr>
                <a:defRPr/>
              </a:pPr>
              <a:t>23.05.2022</a:t>
            </a:fld>
            <a:r>
              <a:rPr lang="de-DE"/>
              <a:t>      </a:t>
            </a:r>
            <a:fld id="{95459476-BF1A-40CB-9094-67E9CBC61C5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9125" y="946150"/>
            <a:ext cx="8972550" cy="8842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42938" y="2132013"/>
            <a:ext cx="8958262" cy="4306887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05A3-96B3-414A-887E-5B1920761BAD}" type="datetime1">
              <a:rPr lang="de-DE"/>
              <a:pPr>
                <a:defRPr/>
              </a:pPr>
              <a:t>23.05.2022</a:t>
            </a:fld>
            <a:r>
              <a:rPr lang="de-DE"/>
              <a:t>      </a:t>
            </a:r>
            <a:fld id="{E3AC8B58-15BE-4523-9F93-8D5543646F5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05A3-96B3-414A-887E-5B1920761BAD}" type="datetime1">
              <a:rPr lang="de-DE"/>
              <a:pPr>
                <a:defRPr/>
              </a:pPr>
              <a:t>23.05.2022</a:t>
            </a:fld>
            <a:r>
              <a:rPr lang="de-DE"/>
              <a:t>      </a:t>
            </a:r>
            <a:fld id="{7598012A-1DBC-4B8B-9B4D-67354E36932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05A3-96B3-414A-887E-5B1920761BAD}" type="datetime1">
              <a:rPr lang="de-DE"/>
              <a:pPr>
                <a:defRPr/>
              </a:pPr>
              <a:t>23.05.2022</a:t>
            </a:fld>
            <a:r>
              <a:rPr lang="de-DE"/>
              <a:t>      </a:t>
            </a:r>
            <a:fld id="{FF9FEA73-0A7D-4D14-926B-130E137ECC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38" y="2132013"/>
            <a:ext cx="4402137" cy="4306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7475" y="2132013"/>
            <a:ext cx="4403725" cy="4306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05A3-96B3-414A-887E-5B1920761BAD}" type="datetime1">
              <a:rPr lang="de-DE"/>
              <a:pPr>
                <a:defRPr/>
              </a:pPr>
              <a:t>23.05.2022</a:t>
            </a:fld>
            <a:r>
              <a:rPr lang="de-DE"/>
              <a:t>      </a:t>
            </a:r>
            <a:fld id="{91EC1026-6FE0-4A6C-8AB9-EDD7B866A37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05A3-96B3-414A-887E-5B1920761BAD}" type="datetime1">
              <a:rPr lang="de-DE"/>
              <a:pPr>
                <a:defRPr/>
              </a:pPr>
              <a:t>23.05.2022</a:t>
            </a:fld>
            <a:r>
              <a:rPr lang="de-DE"/>
              <a:t>      </a:t>
            </a:r>
            <a:fld id="{CF368DED-6513-40C4-8FCC-A4F4EBE9DD5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05A3-96B3-414A-887E-5B1920761BAD}" type="datetime1">
              <a:rPr lang="de-DE"/>
              <a:pPr>
                <a:defRPr/>
              </a:pPr>
              <a:t>23.05.2022</a:t>
            </a:fld>
            <a:r>
              <a:rPr lang="de-DE"/>
              <a:t>      </a:t>
            </a:r>
            <a:fld id="{A8AEC108-4FB1-4C29-8FB9-75C1710F0BA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05A3-96B3-414A-887E-5B1920761BAD}" type="datetime1">
              <a:rPr lang="de-DE"/>
              <a:pPr>
                <a:defRPr/>
              </a:pPr>
              <a:t>23.05.2022</a:t>
            </a:fld>
            <a:r>
              <a:rPr lang="de-DE"/>
              <a:t>      </a:t>
            </a:r>
            <a:fld id="{EC5AC0B2-4A21-4F15-8EE5-D04D00F2ACA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05A3-96B3-414A-887E-5B1920761BAD}" type="datetime1">
              <a:rPr lang="de-DE"/>
              <a:pPr>
                <a:defRPr/>
              </a:pPr>
              <a:t>23.05.2022</a:t>
            </a:fld>
            <a:r>
              <a:rPr lang="de-DE"/>
              <a:t>      </a:t>
            </a:r>
            <a:fld id="{42B29F10-420C-4865-9C35-239C47FFC04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05A3-96B3-414A-887E-5B1920761BAD}" type="datetime1">
              <a:rPr lang="de-DE"/>
              <a:pPr>
                <a:defRPr/>
              </a:pPr>
              <a:t>23.05.2022</a:t>
            </a:fld>
            <a:r>
              <a:rPr lang="de-DE"/>
              <a:t>      </a:t>
            </a:r>
            <a:fld id="{4DFA7C88-3AD0-44CA-964E-9F366B8F133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7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52450" y="128588"/>
            <a:ext cx="17875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33"/>
          <p:cNvSpPr>
            <a:spLocks noChangeArrowheads="1"/>
          </p:cNvSpPr>
          <p:nvPr/>
        </p:nvSpPr>
        <p:spPr bwMode="auto">
          <a:xfrm>
            <a:off x="0" y="6615113"/>
            <a:ext cx="9906000" cy="242887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0" hangingPunct="0">
              <a:defRPr/>
            </a:pPr>
            <a:endParaRPr lang="en-GB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2938" y="2132013"/>
            <a:ext cx="8958262" cy="430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Fare clic per modificare gli stili del testo dello schema</a:t>
            </a:r>
          </a:p>
          <a:p>
            <a:pPr lvl="1"/>
            <a:r>
              <a:rPr lang="de-DE"/>
              <a:t>Secondo livello</a:t>
            </a:r>
          </a:p>
          <a:p>
            <a:pPr lvl="2"/>
            <a:r>
              <a:rPr lang="de-DE"/>
              <a:t>Terzo livello</a:t>
            </a:r>
          </a:p>
          <a:p>
            <a:pPr lvl="3"/>
            <a:r>
              <a:rPr lang="de-DE"/>
              <a:t>Quarto livello</a:t>
            </a:r>
          </a:p>
          <a:p>
            <a:pPr lvl="4"/>
            <a:r>
              <a:rPr lang="de-DE"/>
              <a:t>Quinto livello</a:t>
            </a: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0" y="962025"/>
            <a:ext cx="9906000" cy="866775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it-IT"/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0" y="962025"/>
            <a:ext cx="617538" cy="866775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0" hangingPunct="0">
              <a:defRPr/>
            </a:pPr>
            <a:endParaRPr lang="en-GB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7538" y="6629400"/>
            <a:ext cx="9072562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30405A3-96B3-414A-887E-5B1920761BAD}" type="datetime1">
              <a:rPr lang="de-DE"/>
              <a:pPr>
                <a:defRPr/>
              </a:pPr>
              <a:t>23.05.2022</a:t>
            </a:fld>
            <a:r>
              <a:rPr lang="de-DE"/>
              <a:t>      </a:t>
            </a:r>
            <a:fld id="{BF2B7409-C54C-4D30-B049-57067BEE397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9125" y="946150"/>
            <a:ext cx="897255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Fare clic per modificare stile</a:t>
            </a:r>
          </a:p>
        </p:txBody>
      </p:sp>
      <p:sp>
        <p:nvSpPr>
          <p:cNvPr id="1033" name="Rectangle 37"/>
          <p:cNvSpPr>
            <a:spLocks noChangeArrowheads="1"/>
          </p:cNvSpPr>
          <p:nvPr/>
        </p:nvSpPr>
        <p:spPr bwMode="auto">
          <a:xfrm>
            <a:off x="0" y="-4763"/>
            <a:ext cx="9906000" cy="46038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0" hangingPunct="0">
              <a:defRPr/>
            </a:pPr>
            <a:endParaRPr lang="en-GB"/>
          </a:p>
        </p:txBody>
      </p:sp>
      <p:sp>
        <p:nvSpPr>
          <p:cNvPr id="1034" name="Rectangle 38"/>
          <p:cNvSpPr>
            <a:spLocks noChangeArrowheads="1"/>
          </p:cNvSpPr>
          <p:nvPr/>
        </p:nvSpPr>
        <p:spPr bwMode="auto">
          <a:xfrm>
            <a:off x="-2466975" y="-18780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</p:sldLayoutIdLst>
  <p:transition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656565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656565"/>
          </a:solidFill>
          <a:latin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656565"/>
          </a:solidFill>
          <a:latin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656565"/>
          </a:solidFill>
          <a:latin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656565"/>
          </a:solidFill>
          <a:latin typeface="Arial" charset="0"/>
        </a:defRPr>
      </a:lvl5pPr>
      <a:lvl6pPr marL="4572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656565"/>
          </a:solidFill>
          <a:latin typeface="Arial" charset="0"/>
        </a:defRPr>
      </a:lvl6pPr>
      <a:lvl7pPr marL="9144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656565"/>
          </a:solidFill>
          <a:latin typeface="Arial" charset="0"/>
        </a:defRPr>
      </a:lvl7pPr>
      <a:lvl8pPr marL="13716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656565"/>
          </a:solidFill>
          <a:latin typeface="Arial" charset="0"/>
        </a:defRPr>
      </a:lvl8pPr>
      <a:lvl9pPr marL="18288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656565"/>
          </a:solidFill>
          <a:latin typeface="Arial" charset="0"/>
        </a:defRPr>
      </a:lvl9pPr>
    </p:titleStyle>
    <p:bodyStyle>
      <a:lvl1pPr marL="342900" indent="-1143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247650" indent="1905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809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3500" indent="2809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1814513" indent="2809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271713" indent="2809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728913" indent="2809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186113" indent="2809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643313" indent="2809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5000" y="457200"/>
            <a:ext cx="8976360" cy="166624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DC801A"/>
                </a:solidFill>
              </a:rPr>
              <a:t>«Аренда в условиях санкций: обмен опытом и прогнозы»</a:t>
            </a:r>
            <a:endParaRPr lang="en-US" dirty="0">
              <a:solidFill>
                <a:srgbClr val="DC801A"/>
              </a:solidFill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57926" y="1449388"/>
            <a:ext cx="5053012" cy="735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"/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  <a:p>
            <a:pPr algn="ctr"/>
            <a:r>
              <a:rPr lang="ru-RU" sz="2800" b="1" dirty="0" smtClean="0"/>
              <a:t>Превентивные меры по работе с недобросовестными клиентами, противоборство хищениям и мошенническим действиям</a:t>
            </a:r>
            <a:endParaRPr lang="en-US" sz="2800" b="1" dirty="0"/>
          </a:p>
          <a:p>
            <a:endParaRPr lang="en-US" dirty="0" smtClean="0"/>
          </a:p>
          <a:p>
            <a:endParaRPr lang="en-US" sz="2000" dirty="0"/>
          </a:p>
          <a:p>
            <a:r>
              <a:rPr lang="ru-RU" sz="2600" dirty="0" smtClean="0"/>
              <a:t>Иванов </a:t>
            </a:r>
            <a:r>
              <a:rPr lang="ru-RU" sz="2600" dirty="0"/>
              <a:t>С. Б. </a:t>
            </a:r>
            <a:br>
              <a:rPr lang="ru-RU" sz="2600" dirty="0"/>
            </a:br>
            <a:r>
              <a:rPr lang="ru-RU" sz="2600" dirty="0" smtClean="0"/>
              <a:t>26 мая </a:t>
            </a:r>
            <a:r>
              <a:rPr lang="ru-RU" sz="2600" dirty="0" smtClean="0"/>
              <a:t>2022г</a:t>
            </a:r>
            <a:r>
              <a:rPr lang="ru-RU" sz="2600" dirty="0"/>
              <a:t>.</a:t>
            </a:r>
          </a:p>
          <a:p>
            <a:endParaRPr lang="ru-RU" sz="2800" dirty="0"/>
          </a:p>
          <a:p>
            <a:pPr algn="r" eaLnBrk="0" hangingPunct="0">
              <a:spcBef>
                <a:spcPct val="50000"/>
              </a:spcBef>
            </a:pPr>
            <a:endParaRPr lang="ru-RU" b="1" dirty="0">
              <a:latin typeface="Times New Roman" pitchFamily="18" charset="0"/>
            </a:endParaRPr>
          </a:p>
          <a:p>
            <a:pPr algn="r" eaLnBrk="0" hangingPunct="0">
              <a:spcBef>
                <a:spcPct val="50000"/>
              </a:spcBef>
            </a:pPr>
            <a:endParaRPr lang="ru-RU" b="1" dirty="0"/>
          </a:p>
          <a:p>
            <a:pPr algn="r" eaLnBrk="0" hangingPunct="0">
              <a:spcBef>
                <a:spcPct val="50000"/>
              </a:spcBef>
            </a:pPr>
            <a:r>
              <a:rPr lang="ru-RU" b="1" dirty="0"/>
              <a:t>           </a:t>
            </a:r>
            <a:endParaRPr lang="fr-BE" b="1" dirty="0"/>
          </a:p>
        </p:txBody>
      </p:sp>
      <p:sp>
        <p:nvSpPr>
          <p:cNvPr id="5" name="Овальная выноска 4"/>
          <p:cNvSpPr/>
          <p:nvPr/>
        </p:nvSpPr>
        <p:spPr bwMode="auto">
          <a:xfrm>
            <a:off x="1472540" y="2196935"/>
            <a:ext cx="2850078" cy="1840675"/>
          </a:xfrm>
          <a:prstGeom prst="wedgeEllipseCallou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78865" y="877773"/>
            <a:ext cx="8972550" cy="1151905"/>
          </a:xfrm>
        </p:spPr>
        <p:txBody>
          <a:bodyPr anchor="ctr"/>
          <a:lstStyle/>
          <a:p>
            <a:pPr algn="ctr"/>
            <a:r>
              <a:rPr lang="ru-RU" b="1" dirty="0">
                <a:solidFill>
                  <a:srgbClr val="DC801A"/>
                </a:solidFill>
              </a:rPr>
              <a:t>Использование </a:t>
            </a:r>
            <a:r>
              <a:rPr lang="ru-RU" b="1" dirty="0">
                <a:solidFill>
                  <a:srgbClr val="DC801A"/>
                </a:solidFill>
              </a:rPr>
              <a:t>компании в стадии продажи</a:t>
            </a:r>
            <a:br>
              <a:rPr lang="ru-RU" b="1" dirty="0">
                <a:solidFill>
                  <a:srgbClr val="DC801A"/>
                </a:solidFill>
              </a:rPr>
            </a:br>
            <a:r>
              <a:rPr lang="ru-RU" b="1" dirty="0">
                <a:solidFill>
                  <a:srgbClr val="DC801A"/>
                </a:solidFill>
              </a:rPr>
              <a:t> (серой ликвидации)</a:t>
            </a:r>
            <a:endParaRPr lang="ru-RU" b="1" dirty="0">
              <a:solidFill>
                <a:srgbClr val="DC801A"/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02653" y="1420103"/>
            <a:ext cx="9324975" cy="5239493"/>
          </a:xfrm>
        </p:spPr>
        <p:txBody>
          <a:bodyPr/>
          <a:lstStyle/>
          <a:p>
            <a:pPr>
              <a:buNone/>
            </a:pPr>
            <a:endParaRPr lang="ru-RU" sz="1200" b="1" u="sng" dirty="0"/>
          </a:p>
          <a:p>
            <a:pPr>
              <a:buNone/>
            </a:pPr>
            <a:endParaRPr lang="ru-RU" sz="1200" b="1" u="sng" dirty="0" smtClean="0"/>
          </a:p>
          <a:p>
            <a:pPr>
              <a:buNone/>
            </a:pPr>
            <a:endParaRPr lang="ru-RU" sz="1200" b="1" u="sng" dirty="0" smtClean="0"/>
          </a:p>
          <a:p>
            <a:pPr>
              <a:buNone/>
            </a:pPr>
            <a:endParaRPr lang="ru-RU" sz="1200" b="1" u="sng" dirty="0"/>
          </a:p>
          <a:p>
            <a:pPr>
              <a:buNone/>
            </a:pPr>
            <a:endParaRPr lang="ru-RU" sz="1200" b="1" u="sng" dirty="0"/>
          </a:p>
          <a:p>
            <a:endParaRPr lang="ru-RU" sz="1200" dirty="0"/>
          </a:p>
          <a:p>
            <a:pPr>
              <a:buNone/>
            </a:pPr>
            <a:r>
              <a:rPr lang="ru-RU" sz="1200" dirty="0"/>
              <a:t> </a:t>
            </a:r>
          </a:p>
          <a:p>
            <a:pPr marL="444500" indent="350838">
              <a:buFont typeface="Wingdings" pitchFamily="2" charset="2"/>
              <a:buNone/>
              <a:tabLst>
                <a:tab pos="8524875" algn="l"/>
              </a:tabLst>
            </a:pPr>
            <a:endParaRPr lang="ru-RU" sz="1200" b="1" u="sng" dirty="0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 bwMode="auto">
          <a:xfrm>
            <a:off x="3172991" y="2876861"/>
            <a:ext cx="3884067" cy="490639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ru-RU" sz="1200" b="1" u="sng" kern="0" dirty="0"/>
              <a:t>Полный пакет уставных документов </a:t>
            </a:r>
            <a:r>
              <a:rPr lang="ru-RU" sz="1200" b="1" u="sng" kern="0" dirty="0" smtClean="0"/>
              <a:t>-оригинал</a:t>
            </a:r>
            <a:endParaRPr lang="ru-RU" sz="1800" b="1" u="sng" kern="0" dirty="0"/>
          </a:p>
        </p:txBody>
      </p:sp>
      <p:sp>
        <p:nvSpPr>
          <p:cNvPr id="13" name="Содержимое 2"/>
          <p:cNvSpPr txBox="1">
            <a:spLocks/>
          </p:cNvSpPr>
          <p:nvPr/>
        </p:nvSpPr>
        <p:spPr bwMode="auto">
          <a:xfrm>
            <a:off x="49077" y="6021572"/>
            <a:ext cx="4889635" cy="490639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ctr">
              <a:buNone/>
            </a:pPr>
            <a:r>
              <a:rPr lang="ru-RU" sz="1200" b="1" u="sng" kern="0" dirty="0" smtClean="0"/>
              <a:t>Получение оплаты с расчетного счета, стандартная аренда в течении относительно длительного периода, отсутствие нареканий по</a:t>
            </a:r>
            <a:r>
              <a:rPr lang="en-US" sz="1200" b="1" u="sng" kern="0" dirty="0" smtClean="0"/>
              <a:t> GPS</a:t>
            </a:r>
            <a:r>
              <a:rPr lang="ru-RU" sz="1200" b="1" u="sng" kern="0" dirty="0" smtClean="0"/>
              <a:t> отчетам</a:t>
            </a:r>
            <a:r>
              <a:rPr lang="en-US" sz="1200" b="1" u="sng" kern="0" dirty="0" smtClean="0"/>
              <a:t> </a:t>
            </a:r>
            <a:endParaRPr lang="ru-RU" sz="1200" b="1" u="sng" kern="0" dirty="0"/>
          </a:p>
        </p:txBody>
      </p:sp>
      <p:sp>
        <p:nvSpPr>
          <p:cNvPr id="14" name="Содержимое 2"/>
          <p:cNvSpPr txBox="1">
            <a:spLocks/>
          </p:cNvSpPr>
          <p:nvPr/>
        </p:nvSpPr>
        <p:spPr bwMode="auto">
          <a:xfrm>
            <a:off x="49078" y="3915088"/>
            <a:ext cx="4889634" cy="490639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ru-RU" sz="1200" b="1" u="sng" kern="0" dirty="0"/>
              <a:t>Наличие поддельной доверенности на подписание договоров и т.п.</a:t>
            </a:r>
          </a:p>
          <a:p>
            <a:pPr marL="228600" indent="0">
              <a:buNone/>
            </a:pPr>
            <a:endParaRPr lang="ru-RU" sz="2000" kern="0" dirty="0"/>
          </a:p>
        </p:txBody>
      </p:sp>
      <p:sp>
        <p:nvSpPr>
          <p:cNvPr id="15" name="Содержимое 2"/>
          <p:cNvSpPr txBox="1">
            <a:spLocks/>
          </p:cNvSpPr>
          <p:nvPr/>
        </p:nvSpPr>
        <p:spPr bwMode="auto">
          <a:xfrm>
            <a:off x="5266122" y="4483610"/>
            <a:ext cx="4495798" cy="449537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ru-RU" sz="1200" b="1" u="sng" kern="0" dirty="0" smtClean="0"/>
              <a:t>Организация встречи в </a:t>
            </a:r>
            <a:r>
              <a:rPr lang="ru-RU" sz="1200" b="1" u="sng" kern="0" dirty="0" err="1" smtClean="0"/>
              <a:t>коворкингах</a:t>
            </a:r>
            <a:r>
              <a:rPr lang="ru-RU" sz="1200" b="1" u="sng" kern="0" dirty="0" smtClean="0"/>
              <a:t>, на нейтральной территории</a:t>
            </a:r>
            <a:endParaRPr lang="ru-RU" sz="1200" b="1" u="sng" kern="0" dirty="0"/>
          </a:p>
          <a:p>
            <a:pPr marL="228600" indent="0">
              <a:buNone/>
            </a:pPr>
            <a:endParaRPr lang="ru-RU" sz="2000" kern="0" dirty="0"/>
          </a:p>
        </p:txBody>
      </p:sp>
      <p:sp>
        <p:nvSpPr>
          <p:cNvPr id="16" name="Содержимое 2"/>
          <p:cNvSpPr txBox="1">
            <a:spLocks/>
          </p:cNvSpPr>
          <p:nvPr/>
        </p:nvSpPr>
        <p:spPr bwMode="auto">
          <a:xfrm>
            <a:off x="3163366" y="3395975"/>
            <a:ext cx="3920674" cy="490639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ru-RU" sz="1200" b="1" u="sng" kern="0" dirty="0"/>
              <a:t>Новый </a:t>
            </a:r>
            <a:r>
              <a:rPr lang="ru-RU" sz="1200" b="1" u="sng" kern="0" dirty="0" smtClean="0"/>
              <a:t>р/с </a:t>
            </a:r>
            <a:r>
              <a:rPr lang="ru-RU" sz="1200" b="1" u="sng" kern="0" dirty="0"/>
              <a:t>в малоизвестном банке, предложение расчета наличными</a:t>
            </a:r>
            <a:endParaRPr lang="ru-RU" sz="1800" b="1" u="sng" kern="0" dirty="0"/>
          </a:p>
          <a:p>
            <a:pPr>
              <a:buFont typeface="Wingdings" pitchFamily="2" charset="2"/>
              <a:buNone/>
            </a:pPr>
            <a:endParaRPr lang="ru-RU" sz="1200" b="1" u="sng" kern="0" dirty="0"/>
          </a:p>
          <a:p>
            <a:pPr marL="228600" indent="0">
              <a:buNone/>
            </a:pPr>
            <a:endParaRPr lang="ru-RU" sz="2000" kern="0" dirty="0"/>
          </a:p>
        </p:txBody>
      </p:sp>
      <p:sp>
        <p:nvSpPr>
          <p:cNvPr id="17" name="Содержимое 2"/>
          <p:cNvSpPr txBox="1">
            <a:spLocks/>
          </p:cNvSpPr>
          <p:nvPr/>
        </p:nvSpPr>
        <p:spPr bwMode="auto">
          <a:xfrm>
            <a:off x="49078" y="5073014"/>
            <a:ext cx="4889634" cy="28470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None/>
            </a:pPr>
            <a:r>
              <a:rPr lang="ru-RU" sz="1200" b="1" u="sng" kern="0" dirty="0" smtClean="0"/>
              <a:t>Ссылка на официальный </a:t>
            </a:r>
            <a:r>
              <a:rPr lang="ru-RU" sz="1200" b="1" u="sng" kern="0" dirty="0" smtClean="0"/>
              <a:t>сайт</a:t>
            </a:r>
            <a:endParaRPr lang="ru-RU" sz="1200" b="1" u="sng" kern="0" dirty="0"/>
          </a:p>
        </p:txBody>
      </p:sp>
      <p:sp>
        <p:nvSpPr>
          <p:cNvPr id="26" name="Содержимое 2"/>
          <p:cNvSpPr txBox="1">
            <a:spLocks/>
          </p:cNvSpPr>
          <p:nvPr/>
        </p:nvSpPr>
        <p:spPr bwMode="auto">
          <a:xfrm>
            <a:off x="115503" y="1939545"/>
            <a:ext cx="4889634" cy="411768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ctr">
              <a:buNone/>
            </a:pPr>
            <a:r>
              <a:rPr lang="ru-RU" sz="2000" kern="0" dirty="0" smtClean="0"/>
              <a:t>Наиболее распространенная схема</a:t>
            </a:r>
            <a:endParaRPr lang="ru-RU" sz="2000" kern="0" dirty="0"/>
          </a:p>
        </p:txBody>
      </p:sp>
      <p:sp>
        <p:nvSpPr>
          <p:cNvPr id="27" name="Содержимое 2"/>
          <p:cNvSpPr txBox="1">
            <a:spLocks/>
          </p:cNvSpPr>
          <p:nvPr/>
        </p:nvSpPr>
        <p:spPr bwMode="auto">
          <a:xfrm>
            <a:off x="5257993" y="5079768"/>
            <a:ext cx="4503927" cy="315194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None/>
            </a:pPr>
            <a:r>
              <a:rPr lang="ru-RU" sz="1200" b="1" u="sng" kern="0" dirty="0"/>
              <a:t>Наличие сайта-зеркала</a:t>
            </a:r>
          </a:p>
        </p:txBody>
      </p:sp>
      <p:sp>
        <p:nvSpPr>
          <p:cNvPr id="28" name="Содержимое 2"/>
          <p:cNvSpPr txBox="1">
            <a:spLocks/>
          </p:cNvSpPr>
          <p:nvPr/>
        </p:nvSpPr>
        <p:spPr bwMode="auto">
          <a:xfrm>
            <a:off x="5257994" y="1933171"/>
            <a:ext cx="4503927" cy="418142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ctr">
              <a:buNone/>
            </a:pPr>
            <a:r>
              <a:rPr lang="ru-RU" sz="2000" kern="0" dirty="0" smtClean="0"/>
              <a:t>Один из вариантов</a:t>
            </a:r>
            <a:endParaRPr lang="ru-RU" sz="2000" kern="0" dirty="0"/>
          </a:p>
        </p:txBody>
      </p:sp>
      <p:sp>
        <p:nvSpPr>
          <p:cNvPr id="29" name="Содержимое 2"/>
          <p:cNvSpPr txBox="1">
            <a:spLocks/>
          </p:cNvSpPr>
          <p:nvPr/>
        </p:nvSpPr>
        <p:spPr bwMode="auto">
          <a:xfrm>
            <a:off x="948422" y="2351313"/>
            <a:ext cx="8578476" cy="49063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ru-RU" sz="2400" b="1" kern="0" dirty="0" smtClean="0"/>
              <a:t>Стадия проверки, подписания договора</a:t>
            </a:r>
            <a:endParaRPr lang="ru-RU" sz="2400" b="1" kern="0" dirty="0"/>
          </a:p>
          <a:p>
            <a:pPr marL="228600" indent="0" algn="ctr">
              <a:buNone/>
            </a:pPr>
            <a:endParaRPr lang="ru-RU" sz="2400" kern="0" dirty="0"/>
          </a:p>
        </p:txBody>
      </p:sp>
      <p:sp>
        <p:nvSpPr>
          <p:cNvPr id="30" name="Содержимое 2"/>
          <p:cNvSpPr txBox="1">
            <a:spLocks/>
          </p:cNvSpPr>
          <p:nvPr/>
        </p:nvSpPr>
        <p:spPr bwMode="auto">
          <a:xfrm>
            <a:off x="49078" y="4501098"/>
            <a:ext cx="4889634" cy="490639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itchFamily="2" charset="2"/>
              <a:buNone/>
            </a:pPr>
            <a:endParaRPr lang="ru-RU" sz="500" b="1" u="sng" kern="0" dirty="0" smtClean="0"/>
          </a:p>
          <a:p>
            <a:pPr algn="ctr">
              <a:buFont typeface="Wingdings" pitchFamily="2" charset="2"/>
              <a:buNone/>
            </a:pPr>
            <a:r>
              <a:rPr lang="ru-RU" sz="1200" b="1" u="sng" kern="0" dirty="0" smtClean="0"/>
              <a:t>Наличие </a:t>
            </a:r>
            <a:r>
              <a:rPr lang="ru-RU" sz="1200" b="1" u="sng" kern="0" dirty="0"/>
              <a:t>дополнительного офиса, штата сотрудников</a:t>
            </a:r>
          </a:p>
          <a:p>
            <a:pPr marL="228600" indent="0">
              <a:buNone/>
            </a:pPr>
            <a:endParaRPr lang="ru-RU" sz="2000" kern="0" dirty="0"/>
          </a:p>
        </p:txBody>
      </p:sp>
      <p:sp>
        <p:nvSpPr>
          <p:cNvPr id="31" name="Содержимое 2"/>
          <p:cNvSpPr txBox="1">
            <a:spLocks/>
          </p:cNvSpPr>
          <p:nvPr/>
        </p:nvSpPr>
        <p:spPr bwMode="auto">
          <a:xfrm>
            <a:off x="5237660" y="3937398"/>
            <a:ext cx="4524261" cy="490639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ru-RU" sz="1200" b="1" u="sng" kern="0" dirty="0" smtClean="0"/>
              <a:t>Дистанционное подписание договора генеральным директором</a:t>
            </a:r>
            <a:endParaRPr lang="ru-RU" sz="1200" b="1" u="sng" kern="0" dirty="0"/>
          </a:p>
          <a:p>
            <a:pPr marL="228600" indent="0">
              <a:buNone/>
            </a:pPr>
            <a:endParaRPr lang="ru-RU" sz="2000" kern="0" dirty="0"/>
          </a:p>
        </p:txBody>
      </p:sp>
      <p:sp>
        <p:nvSpPr>
          <p:cNvPr id="32" name="Содержимое 2"/>
          <p:cNvSpPr txBox="1">
            <a:spLocks/>
          </p:cNvSpPr>
          <p:nvPr/>
        </p:nvSpPr>
        <p:spPr bwMode="auto">
          <a:xfrm>
            <a:off x="115502" y="5424994"/>
            <a:ext cx="9646417" cy="49063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ru-RU" sz="2400" b="1" kern="0" dirty="0" smtClean="0"/>
              <a:t>Стадия аренды</a:t>
            </a:r>
            <a:endParaRPr lang="ru-RU" sz="2400" b="1" kern="0" dirty="0"/>
          </a:p>
          <a:p>
            <a:pPr marL="228600" indent="0" algn="ctr">
              <a:buNone/>
            </a:pPr>
            <a:r>
              <a:rPr lang="ru-RU" sz="2400" kern="0" dirty="0" smtClean="0"/>
              <a:t>  </a:t>
            </a:r>
            <a:endParaRPr lang="ru-RU" sz="2400" kern="0" dirty="0"/>
          </a:p>
        </p:txBody>
      </p:sp>
      <p:sp>
        <p:nvSpPr>
          <p:cNvPr id="33" name="Содержимое 2"/>
          <p:cNvSpPr txBox="1">
            <a:spLocks/>
          </p:cNvSpPr>
          <p:nvPr/>
        </p:nvSpPr>
        <p:spPr bwMode="auto">
          <a:xfrm>
            <a:off x="5237660" y="6010184"/>
            <a:ext cx="4524259" cy="490639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ctr">
              <a:buNone/>
            </a:pPr>
            <a:r>
              <a:rPr lang="ru-RU" sz="1200" b="1" u="sng" kern="0" dirty="0" smtClean="0"/>
              <a:t>Получение оплаты с расчетного счета третьего лица, отклонение данных по </a:t>
            </a:r>
            <a:r>
              <a:rPr lang="en-US" sz="1200" b="1" u="sng" kern="0" dirty="0" smtClean="0"/>
              <a:t>GPS</a:t>
            </a:r>
            <a:r>
              <a:rPr lang="ru-RU" sz="1200" b="1" u="sng" kern="0" dirty="0" smtClean="0"/>
              <a:t> отчетам</a:t>
            </a:r>
            <a:r>
              <a:rPr lang="en-US" sz="1200" b="1" u="sng" kern="0" dirty="0" smtClean="0"/>
              <a:t> </a:t>
            </a:r>
            <a:endParaRPr lang="ru-RU" sz="1200" b="1" u="sng" kern="0" dirty="0"/>
          </a:p>
        </p:txBody>
      </p:sp>
    </p:spTree>
    <p:extLst>
      <p:ext uri="{BB962C8B-B14F-4D97-AF65-F5344CB8AC3E}">
        <p14:creationId xmlns:p14="http://schemas.microsoft.com/office/powerpoint/2010/main" val="7327113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78865" y="877773"/>
            <a:ext cx="8972550" cy="1151905"/>
          </a:xfrm>
        </p:spPr>
        <p:txBody>
          <a:bodyPr anchor="ctr"/>
          <a:lstStyle/>
          <a:p>
            <a:pPr algn="ctr"/>
            <a:r>
              <a:rPr lang="ru-RU" sz="3000" b="1" dirty="0">
                <a:solidFill>
                  <a:srgbClr val="DC801A"/>
                </a:solidFill>
              </a:rPr>
              <a:t>Использование </a:t>
            </a:r>
            <a:r>
              <a:rPr lang="ru-RU" sz="3000" b="1" dirty="0">
                <a:solidFill>
                  <a:srgbClr val="DC801A"/>
                </a:solidFill>
              </a:rPr>
              <a:t>типичной компании </a:t>
            </a:r>
            <a:endParaRPr lang="ru-RU" sz="3000" b="1" dirty="0">
              <a:solidFill>
                <a:srgbClr val="DC801A"/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02653" y="1420103"/>
            <a:ext cx="9324975" cy="5239493"/>
          </a:xfrm>
        </p:spPr>
        <p:txBody>
          <a:bodyPr/>
          <a:lstStyle/>
          <a:p>
            <a:pPr>
              <a:buNone/>
            </a:pPr>
            <a:endParaRPr lang="ru-RU" sz="1200" b="1" u="sng" dirty="0"/>
          </a:p>
          <a:p>
            <a:pPr>
              <a:buNone/>
            </a:pPr>
            <a:endParaRPr lang="ru-RU" sz="1200" b="1" u="sng" dirty="0" smtClean="0"/>
          </a:p>
          <a:p>
            <a:pPr>
              <a:buNone/>
            </a:pPr>
            <a:endParaRPr lang="ru-RU" sz="1200" b="1" u="sng" dirty="0" smtClean="0"/>
          </a:p>
          <a:p>
            <a:pPr>
              <a:buNone/>
            </a:pPr>
            <a:endParaRPr lang="ru-RU" sz="1200" b="1" u="sng" dirty="0"/>
          </a:p>
          <a:p>
            <a:pPr>
              <a:buNone/>
            </a:pPr>
            <a:endParaRPr lang="ru-RU" sz="1200" b="1" u="sng" dirty="0"/>
          </a:p>
          <a:p>
            <a:endParaRPr lang="ru-RU" sz="1200" dirty="0"/>
          </a:p>
          <a:p>
            <a:pPr>
              <a:buNone/>
            </a:pPr>
            <a:r>
              <a:rPr lang="ru-RU" sz="1200" dirty="0"/>
              <a:t> </a:t>
            </a:r>
          </a:p>
          <a:p>
            <a:pPr marL="444500" indent="350838">
              <a:buFont typeface="Wingdings" pitchFamily="2" charset="2"/>
              <a:buNone/>
              <a:tabLst>
                <a:tab pos="8524875" algn="l"/>
              </a:tabLst>
            </a:pPr>
            <a:endParaRPr lang="ru-RU" sz="1200" b="1" u="sng" dirty="0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 bwMode="auto">
          <a:xfrm>
            <a:off x="115503" y="2875183"/>
            <a:ext cx="4823208" cy="490639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itchFamily="2" charset="2"/>
              <a:buNone/>
            </a:pPr>
            <a:endParaRPr lang="ru-RU" sz="500" b="1" u="sng" kern="0" dirty="0" smtClean="0"/>
          </a:p>
          <a:p>
            <a:pPr algn="ctr">
              <a:buFont typeface="Wingdings" pitchFamily="2" charset="2"/>
              <a:buNone/>
            </a:pPr>
            <a:r>
              <a:rPr lang="ru-RU" sz="1200" b="1" u="sng" kern="0" dirty="0" smtClean="0"/>
              <a:t>Полный </a:t>
            </a:r>
            <a:r>
              <a:rPr lang="ru-RU" sz="1200" b="1" u="sng" kern="0" dirty="0"/>
              <a:t>пакет уставных документов </a:t>
            </a:r>
            <a:r>
              <a:rPr lang="ru-RU" sz="1200" b="1" u="sng" kern="0" dirty="0" smtClean="0"/>
              <a:t>-оригинал</a:t>
            </a:r>
            <a:endParaRPr lang="ru-RU" sz="1800" b="1" u="sng" kern="0" dirty="0"/>
          </a:p>
        </p:txBody>
      </p:sp>
      <p:sp>
        <p:nvSpPr>
          <p:cNvPr id="13" name="Содержимое 2"/>
          <p:cNvSpPr txBox="1">
            <a:spLocks/>
          </p:cNvSpPr>
          <p:nvPr/>
        </p:nvSpPr>
        <p:spPr bwMode="auto">
          <a:xfrm>
            <a:off x="49077" y="6021572"/>
            <a:ext cx="4889635" cy="56210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ctr">
              <a:buNone/>
            </a:pPr>
            <a:r>
              <a:rPr lang="ru-RU" sz="1200" b="1" u="sng" kern="0" dirty="0" smtClean="0"/>
              <a:t>Получение оплаты с расчетного счета, стандартная аренда в течении относительно длительного периода, отсутствие нареканий по</a:t>
            </a:r>
            <a:r>
              <a:rPr lang="en-US" sz="1200" b="1" u="sng" kern="0" dirty="0" smtClean="0"/>
              <a:t> GPS</a:t>
            </a:r>
            <a:r>
              <a:rPr lang="ru-RU" sz="1200" b="1" u="sng" kern="0" dirty="0" smtClean="0"/>
              <a:t> отчетам</a:t>
            </a:r>
            <a:r>
              <a:rPr lang="en-US" sz="1200" b="1" u="sng" kern="0" dirty="0" smtClean="0"/>
              <a:t> </a:t>
            </a:r>
            <a:endParaRPr lang="ru-RU" sz="1200" b="1" u="sng" kern="0" dirty="0"/>
          </a:p>
        </p:txBody>
      </p:sp>
      <p:sp>
        <p:nvSpPr>
          <p:cNvPr id="14" name="Содержимое 2"/>
          <p:cNvSpPr txBox="1">
            <a:spLocks/>
          </p:cNvSpPr>
          <p:nvPr/>
        </p:nvSpPr>
        <p:spPr bwMode="auto">
          <a:xfrm>
            <a:off x="115503" y="3788732"/>
            <a:ext cx="4840355" cy="490639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ru-RU" sz="1200" b="1" u="sng" kern="0" dirty="0" smtClean="0"/>
              <a:t>Подписание договора генеральным директором  в его офисе или офисе Арендодателя </a:t>
            </a:r>
            <a:endParaRPr lang="ru-RU" sz="1200" b="1" u="sng" kern="0" dirty="0"/>
          </a:p>
          <a:p>
            <a:pPr marL="228600" indent="0">
              <a:buNone/>
            </a:pPr>
            <a:endParaRPr lang="ru-RU" sz="2000" kern="0" dirty="0"/>
          </a:p>
        </p:txBody>
      </p:sp>
      <p:sp>
        <p:nvSpPr>
          <p:cNvPr id="15" name="Содержимое 2"/>
          <p:cNvSpPr txBox="1">
            <a:spLocks/>
          </p:cNvSpPr>
          <p:nvPr/>
        </p:nvSpPr>
        <p:spPr bwMode="auto">
          <a:xfrm>
            <a:off x="5294585" y="4377658"/>
            <a:ext cx="4495798" cy="449537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ru-RU" sz="1200" b="1" u="sng" kern="0" dirty="0" smtClean="0"/>
              <a:t>Организация встречи в </a:t>
            </a:r>
            <a:r>
              <a:rPr lang="ru-RU" sz="1200" b="1" u="sng" kern="0" dirty="0" err="1" smtClean="0"/>
              <a:t>коворкингах</a:t>
            </a:r>
            <a:r>
              <a:rPr lang="ru-RU" sz="1200" b="1" u="sng" kern="0" dirty="0" smtClean="0"/>
              <a:t>, на </a:t>
            </a:r>
            <a:r>
              <a:rPr lang="ru-RU" sz="1200" b="1" u="sng" kern="0" dirty="0" smtClean="0"/>
              <a:t>нейтральной территории</a:t>
            </a:r>
            <a:endParaRPr lang="ru-RU" sz="1200" b="1" u="sng" kern="0" dirty="0"/>
          </a:p>
          <a:p>
            <a:pPr marL="228600" indent="0">
              <a:buNone/>
            </a:pPr>
            <a:endParaRPr lang="ru-RU" sz="2000" kern="0" dirty="0"/>
          </a:p>
        </p:txBody>
      </p:sp>
      <p:sp>
        <p:nvSpPr>
          <p:cNvPr id="16" name="Содержимое 2"/>
          <p:cNvSpPr txBox="1">
            <a:spLocks/>
          </p:cNvSpPr>
          <p:nvPr/>
        </p:nvSpPr>
        <p:spPr bwMode="auto">
          <a:xfrm>
            <a:off x="115502" y="3416388"/>
            <a:ext cx="4840356" cy="34074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ru-RU" sz="1200" b="1" u="sng" kern="0" dirty="0" smtClean="0"/>
              <a:t>Р/с </a:t>
            </a:r>
            <a:r>
              <a:rPr lang="ru-RU" sz="1200" b="1" u="sng" kern="0" dirty="0"/>
              <a:t>в </a:t>
            </a:r>
            <a:r>
              <a:rPr lang="ru-RU" sz="1200" b="1" u="sng" kern="0" dirty="0" smtClean="0"/>
              <a:t>надежном банке</a:t>
            </a:r>
            <a:endParaRPr lang="ru-RU" sz="2000" kern="0" dirty="0"/>
          </a:p>
        </p:txBody>
      </p:sp>
      <p:sp>
        <p:nvSpPr>
          <p:cNvPr id="17" name="Содержимое 2"/>
          <p:cNvSpPr txBox="1">
            <a:spLocks/>
          </p:cNvSpPr>
          <p:nvPr/>
        </p:nvSpPr>
        <p:spPr bwMode="auto">
          <a:xfrm>
            <a:off x="49077" y="4925484"/>
            <a:ext cx="4889634" cy="28470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None/>
            </a:pPr>
            <a:r>
              <a:rPr lang="ru-RU" sz="1200" b="1" u="sng" kern="0" dirty="0" smtClean="0"/>
              <a:t>Ссылка на официальный сайт</a:t>
            </a:r>
            <a:endParaRPr lang="ru-RU" sz="1200" b="1" u="sng" kern="0" dirty="0"/>
          </a:p>
        </p:txBody>
      </p:sp>
      <p:sp>
        <p:nvSpPr>
          <p:cNvPr id="26" name="Содержимое 2"/>
          <p:cNvSpPr txBox="1">
            <a:spLocks/>
          </p:cNvSpPr>
          <p:nvPr/>
        </p:nvSpPr>
        <p:spPr bwMode="auto">
          <a:xfrm>
            <a:off x="115503" y="1939545"/>
            <a:ext cx="4889634" cy="411768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ctr">
              <a:buNone/>
            </a:pPr>
            <a:r>
              <a:rPr lang="ru-RU" sz="2000" kern="0" dirty="0" smtClean="0"/>
              <a:t>Наиболее распространенная схема</a:t>
            </a:r>
            <a:endParaRPr lang="ru-RU" sz="2000" kern="0" dirty="0"/>
          </a:p>
        </p:txBody>
      </p:sp>
      <p:sp>
        <p:nvSpPr>
          <p:cNvPr id="27" name="Содержимое 2"/>
          <p:cNvSpPr txBox="1">
            <a:spLocks/>
          </p:cNvSpPr>
          <p:nvPr/>
        </p:nvSpPr>
        <p:spPr bwMode="auto">
          <a:xfrm>
            <a:off x="5292287" y="4917067"/>
            <a:ext cx="4503927" cy="45245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None/>
            </a:pPr>
            <a:r>
              <a:rPr lang="ru-RU" sz="1200" b="1" u="sng" kern="0" dirty="0" smtClean="0"/>
              <a:t>Запросы техники определенных годов выпуска, осмотр техники до отгрузки</a:t>
            </a:r>
            <a:endParaRPr lang="ru-RU" sz="1200" b="1" u="sng" kern="0" dirty="0"/>
          </a:p>
        </p:txBody>
      </p:sp>
      <p:sp>
        <p:nvSpPr>
          <p:cNvPr id="28" name="Содержимое 2"/>
          <p:cNvSpPr txBox="1">
            <a:spLocks/>
          </p:cNvSpPr>
          <p:nvPr/>
        </p:nvSpPr>
        <p:spPr bwMode="auto">
          <a:xfrm>
            <a:off x="5257994" y="1933171"/>
            <a:ext cx="4503927" cy="418142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ctr">
              <a:buNone/>
            </a:pPr>
            <a:r>
              <a:rPr lang="ru-RU" sz="2000" kern="0" dirty="0" smtClean="0"/>
              <a:t>Возможные маркеры</a:t>
            </a:r>
            <a:endParaRPr lang="ru-RU" sz="2000" kern="0" dirty="0"/>
          </a:p>
        </p:txBody>
      </p:sp>
      <p:sp>
        <p:nvSpPr>
          <p:cNvPr id="29" name="Содержимое 2"/>
          <p:cNvSpPr txBox="1">
            <a:spLocks/>
          </p:cNvSpPr>
          <p:nvPr/>
        </p:nvSpPr>
        <p:spPr bwMode="auto">
          <a:xfrm>
            <a:off x="948422" y="2351313"/>
            <a:ext cx="8578476" cy="49063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ru-RU" sz="2400" b="1" kern="0" dirty="0" smtClean="0"/>
              <a:t>Стадия проверки, подписания договора</a:t>
            </a:r>
            <a:endParaRPr lang="ru-RU" sz="2400" b="1" kern="0" dirty="0"/>
          </a:p>
          <a:p>
            <a:pPr marL="228600" indent="0" algn="ctr">
              <a:buNone/>
            </a:pPr>
            <a:endParaRPr lang="ru-RU" sz="2400" kern="0" dirty="0"/>
          </a:p>
        </p:txBody>
      </p:sp>
      <p:sp>
        <p:nvSpPr>
          <p:cNvPr id="30" name="Содержимое 2"/>
          <p:cNvSpPr txBox="1">
            <a:spLocks/>
          </p:cNvSpPr>
          <p:nvPr/>
        </p:nvSpPr>
        <p:spPr bwMode="auto">
          <a:xfrm>
            <a:off x="90863" y="4357108"/>
            <a:ext cx="4889634" cy="490639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itchFamily="2" charset="2"/>
              <a:buNone/>
            </a:pPr>
            <a:endParaRPr lang="ru-RU" sz="500" b="1" u="sng" kern="0" dirty="0" smtClean="0"/>
          </a:p>
          <a:p>
            <a:pPr algn="ctr">
              <a:buFont typeface="Wingdings" pitchFamily="2" charset="2"/>
              <a:buNone/>
            </a:pPr>
            <a:r>
              <a:rPr lang="ru-RU" sz="1200" b="1" u="sng" kern="0" dirty="0" smtClean="0"/>
              <a:t>Наличие </a:t>
            </a:r>
            <a:r>
              <a:rPr lang="ru-RU" sz="1200" b="1" u="sng" kern="0" dirty="0" smtClean="0"/>
              <a:t>офиса</a:t>
            </a:r>
            <a:r>
              <a:rPr lang="ru-RU" sz="1200" b="1" u="sng" kern="0" dirty="0"/>
              <a:t>, штата </a:t>
            </a:r>
            <a:r>
              <a:rPr lang="ru-RU" sz="1200" b="1" u="sng" kern="0" dirty="0" smtClean="0"/>
              <a:t>сотрудников, объекта</a:t>
            </a:r>
            <a:endParaRPr lang="ru-RU" sz="1200" b="1" u="sng" kern="0" dirty="0"/>
          </a:p>
          <a:p>
            <a:pPr marL="228600" indent="0">
              <a:buNone/>
            </a:pPr>
            <a:endParaRPr lang="ru-RU" sz="2000" kern="0" dirty="0"/>
          </a:p>
        </p:txBody>
      </p:sp>
      <p:sp>
        <p:nvSpPr>
          <p:cNvPr id="31" name="Содержимое 2"/>
          <p:cNvSpPr txBox="1">
            <a:spLocks/>
          </p:cNvSpPr>
          <p:nvPr/>
        </p:nvSpPr>
        <p:spPr bwMode="auto">
          <a:xfrm>
            <a:off x="5257993" y="3804080"/>
            <a:ext cx="4524261" cy="490639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ru-RU" sz="1200" b="1" u="sng" kern="0" dirty="0" smtClean="0"/>
              <a:t>Дистанционное подписание договора </a:t>
            </a:r>
            <a:r>
              <a:rPr lang="ru-RU" sz="1200" b="1" u="sng" kern="0" dirty="0" smtClean="0"/>
              <a:t>генеральным</a:t>
            </a:r>
          </a:p>
          <a:p>
            <a:pPr algn="ctr">
              <a:buFont typeface="Wingdings" pitchFamily="2" charset="2"/>
              <a:buNone/>
            </a:pPr>
            <a:r>
              <a:rPr lang="ru-RU" sz="1200" b="1" u="sng" kern="0" dirty="0" smtClean="0"/>
              <a:t>директором</a:t>
            </a:r>
            <a:endParaRPr lang="ru-RU" sz="1200" b="1" u="sng" kern="0" dirty="0"/>
          </a:p>
          <a:p>
            <a:pPr marL="228600" indent="0" algn="ctr">
              <a:buNone/>
            </a:pPr>
            <a:endParaRPr lang="ru-RU" sz="2000" kern="0" dirty="0"/>
          </a:p>
        </p:txBody>
      </p:sp>
      <p:sp>
        <p:nvSpPr>
          <p:cNvPr id="32" name="Содержимое 2"/>
          <p:cNvSpPr txBox="1">
            <a:spLocks/>
          </p:cNvSpPr>
          <p:nvPr/>
        </p:nvSpPr>
        <p:spPr bwMode="auto">
          <a:xfrm>
            <a:off x="115502" y="5424994"/>
            <a:ext cx="9646417" cy="49063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ru-RU" sz="2400" b="1" kern="0" dirty="0" smtClean="0"/>
              <a:t>Стадия аренды</a:t>
            </a:r>
            <a:endParaRPr lang="ru-RU" sz="2400" b="1" kern="0" dirty="0"/>
          </a:p>
          <a:p>
            <a:pPr marL="228600" indent="0" algn="ctr">
              <a:buNone/>
            </a:pPr>
            <a:r>
              <a:rPr lang="ru-RU" sz="2400" kern="0" dirty="0" smtClean="0"/>
              <a:t>  </a:t>
            </a:r>
            <a:endParaRPr lang="ru-RU" sz="2400" kern="0" dirty="0"/>
          </a:p>
        </p:txBody>
      </p:sp>
      <p:sp>
        <p:nvSpPr>
          <p:cNvPr id="33" name="Содержимое 2"/>
          <p:cNvSpPr txBox="1">
            <a:spLocks/>
          </p:cNvSpPr>
          <p:nvPr/>
        </p:nvSpPr>
        <p:spPr bwMode="auto">
          <a:xfrm>
            <a:off x="5237660" y="6010184"/>
            <a:ext cx="4524259" cy="490639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ctr">
              <a:buNone/>
            </a:pPr>
            <a:r>
              <a:rPr lang="ru-RU" sz="1200" b="1" u="sng" kern="0" dirty="0" smtClean="0"/>
              <a:t>Получение оплаты с расчетного счета третьего лица, нетипичные данные </a:t>
            </a:r>
            <a:r>
              <a:rPr lang="en-US" sz="1200" b="1" u="sng" kern="0" dirty="0" smtClean="0"/>
              <a:t>GPS </a:t>
            </a:r>
            <a:r>
              <a:rPr lang="ru-RU" sz="1200" b="1" u="sng" kern="0" dirty="0" smtClean="0"/>
              <a:t>отчетов</a:t>
            </a:r>
            <a:endParaRPr lang="ru-RU" sz="1200" b="1" u="sng" kern="0" dirty="0"/>
          </a:p>
        </p:txBody>
      </p:sp>
      <p:sp>
        <p:nvSpPr>
          <p:cNvPr id="18" name="Содержимое 2"/>
          <p:cNvSpPr txBox="1">
            <a:spLocks/>
          </p:cNvSpPr>
          <p:nvPr/>
        </p:nvSpPr>
        <p:spPr bwMode="auto">
          <a:xfrm>
            <a:off x="5266122" y="2918267"/>
            <a:ext cx="4524261" cy="490639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ru-RU" sz="1200" b="1" u="sng" kern="0" dirty="0" smtClean="0"/>
              <a:t>Компания зарегистрирована недавно, смена генерального директора, смена учредителей</a:t>
            </a:r>
            <a:endParaRPr lang="ru-RU" sz="1200" b="1" u="sng" kern="0" dirty="0"/>
          </a:p>
          <a:p>
            <a:pPr marL="228600" indent="0">
              <a:buNone/>
            </a:pPr>
            <a:endParaRPr lang="ru-RU" sz="2000" kern="0" dirty="0"/>
          </a:p>
        </p:txBody>
      </p:sp>
      <p:sp>
        <p:nvSpPr>
          <p:cNvPr id="19" name="Содержимое 2"/>
          <p:cNvSpPr txBox="1">
            <a:spLocks/>
          </p:cNvSpPr>
          <p:nvPr/>
        </p:nvSpPr>
        <p:spPr bwMode="auto">
          <a:xfrm>
            <a:off x="5266121" y="3424449"/>
            <a:ext cx="4495797" cy="332687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ru-RU" sz="1200" b="1" u="sng" kern="0" dirty="0"/>
              <a:t>П</a:t>
            </a:r>
            <a:r>
              <a:rPr lang="ru-RU" sz="1200" b="1" u="sng" kern="0" dirty="0" smtClean="0"/>
              <a:t>редложение </a:t>
            </a:r>
            <a:r>
              <a:rPr lang="ru-RU" sz="1200" b="1" u="sng" kern="0" dirty="0"/>
              <a:t>расчета наличными</a:t>
            </a:r>
            <a:endParaRPr lang="ru-RU" sz="1800" b="1" u="sng" kern="0" dirty="0"/>
          </a:p>
          <a:p>
            <a:pPr>
              <a:buFont typeface="Wingdings" pitchFamily="2" charset="2"/>
              <a:buNone/>
            </a:pPr>
            <a:endParaRPr lang="ru-RU" sz="1200" b="1" u="sng" kern="0" dirty="0"/>
          </a:p>
          <a:p>
            <a:pPr marL="228600" indent="0" algn="ctr">
              <a:buNone/>
            </a:pPr>
            <a:endParaRPr lang="ru-RU" sz="2000" kern="0" dirty="0"/>
          </a:p>
        </p:txBody>
      </p:sp>
    </p:spTree>
    <p:extLst>
      <p:ext uri="{BB962C8B-B14F-4D97-AF65-F5344CB8AC3E}">
        <p14:creationId xmlns:p14="http://schemas.microsoft.com/office/powerpoint/2010/main" val="4132307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19125" y="653143"/>
            <a:ext cx="8972550" cy="115190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sz="3000" b="1" dirty="0" smtClean="0">
                <a:solidFill>
                  <a:srgbClr val="DC801A"/>
                </a:solidFill>
              </a:rPr>
              <a:t/>
            </a:r>
            <a:br>
              <a:rPr lang="ru-RU" sz="3000" b="1" dirty="0" smtClean="0">
                <a:solidFill>
                  <a:srgbClr val="DC801A"/>
                </a:solidFill>
              </a:rPr>
            </a:br>
            <a:r>
              <a:rPr lang="ru-RU" sz="3200" b="1" dirty="0" smtClean="0">
                <a:solidFill>
                  <a:srgbClr val="DC801A"/>
                </a:solidFill>
              </a:rPr>
              <a:t>Базовые </a:t>
            </a:r>
            <a:r>
              <a:rPr lang="ru-RU" sz="3200" b="1" dirty="0">
                <a:solidFill>
                  <a:srgbClr val="DC801A"/>
                </a:solidFill>
              </a:rPr>
              <a:t>меры по предотвращению краж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276225" y="1199408"/>
            <a:ext cx="9324975" cy="5239493"/>
          </a:xfrm>
        </p:spPr>
        <p:txBody>
          <a:bodyPr/>
          <a:lstStyle/>
          <a:p>
            <a:pPr>
              <a:buNone/>
            </a:pPr>
            <a:endParaRPr lang="ru-RU" sz="1200" b="1" u="sng" dirty="0"/>
          </a:p>
          <a:p>
            <a:pPr>
              <a:buNone/>
            </a:pPr>
            <a:endParaRPr lang="ru-RU" sz="1200" b="1" u="sng" dirty="0"/>
          </a:p>
          <a:p>
            <a:pPr>
              <a:buNone/>
            </a:pPr>
            <a:endParaRPr lang="ru-RU" sz="1200" b="1" u="sng" dirty="0"/>
          </a:p>
          <a:p>
            <a:endParaRPr lang="ru-RU" sz="1200" dirty="0"/>
          </a:p>
          <a:p>
            <a:pPr>
              <a:buNone/>
            </a:pPr>
            <a:r>
              <a:rPr lang="ru-RU" sz="1200" dirty="0"/>
              <a:t> </a:t>
            </a:r>
          </a:p>
          <a:p>
            <a:pPr marL="444500" indent="350838">
              <a:buFont typeface="Wingdings" pitchFamily="2" charset="2"/>
              <a:buNone/>
              <a:tabLst>
                <a:tab pos="8524875" algn="l"/>
              </a:tabLst>
            </a:pPr>
            <a:endParaRPr lang="ru-RU" sz="20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3316406" y="5305435"/>
            <a:ext cx="3135715" cy="7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endParaRPr lang="ru-RU" sz="1200" b="1" u="sng" kern="0" dirty="0"/>
          </a:p>
          <a:p>
            <a:pPr>
              <a:buFont typeface="Wingdings" pitchFamily="2" charset="2"/>
              <a:buNone/>
            </a:pPr>
            <a:endParaRPr lang="ru-RU" sz="1200" b="1" u="sng" kern="0" dirty="0"/>
          </a:p>
          <a:p>
            <a:pPr>
              <a:buFont typeface="Wingdings" pitchFamily="2" charset="2"/>
              <a:buNone/>
            </a:pPr>
            <a:endParaRPr lang="ru-RU" sz="1200" b="1" u="sng" kern="0" dirty="0"/>
          </a:p>
          <a:p>
            <a:endParaRPr lang="ru-RU" sz="1200" kern="0" dirty="0"/>
          </a:p>
          <a:p>
            <a:pPr>
              <a:buFont typeface="Wingdings" pitchFamily="2" charset="2"/>
              <a:buNone/>
            </a:pPr>
            <a:r>
              <a:rPr lang="ru-RU" sz="1200" kern="0" dirty="0"/>
              <a:t> </a:t>
            </a:r>
          </a:p>
          <a:p>
            <a:pPr marL="444500" indent="350838">
              <a:buFont typeface="Wingdings" pitchFamily="2" charset="2"/>
              <a:buNone/>
              <a:tabLst>
                <a:tab pos="8524875" algn="l"/>
              </a:tabLst>
            </a:pPr>
            <a:endParaRPr lang="ru-RU" sz="2000" kern="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68326" y="2043535"/>
            <a:ext cx="8478726" cy="4132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ru-RU" sz="2000" dirty="0"/>
              <a:t>Организационные меры: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 Обучение </a:t>
            </a:r>
            <a:r>
              <a:rPr lang="ru-RU" sz="1600" dirty="0"/>
              <a:t>и инструктаж сотрудников компании, периодические проверки эффективности внутренних процедур для предотвращения краж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 Обучение </a:t>
            </a:r>
            <a:r>
              <a:rPr lang="ru-RU" sz="1600" dirty="0"/>
              <a:t>и инструктаж клиента, передача опыта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 Проверка </a:t>
            </a:r>
            <a:r>
              <a:rPr lang="ru-RU" sz="1600" dirty="0"/>
              <a:t>надежности клиента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 Проверка </a:t>
            </a:r>
            <a:r>
              <a:rPr lang="ru-RU" sz="1600" dirty="0"/>
              <a:t>надежности перевозчика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 Хранение </a:t>
            </a:r>
            <a:r>
              <a:rPr lang="ru-RU" sz="1600" dirty="0"/>
              <a:t>документов на оборудование в надежном месте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 При </a:t>
            </a:r>
            <a:r>
              <a:rPr lang="ru-RU" sz="1600" dirty="0"/>
              <a:t>любых подозрениях на возможность кражи </a:t>
            </a:r>
            <a:r>
              <a:rPr lang="ru-RU" sz="1600" dirty="0" smtClean="0"/>
              <a:t>информирование руководства </a:t>
            </a:r>
            <a:r>
              <a:rPr lang="ru-RU" sz="1600" dirty="0"/>
              <a:t>компании, </a:t>
            </a:r>
            <a:r>
              <a:rPr lang="ru-RU" sz="1600" dirty="0" smtClean="0"/>
              <a:t>объекта, </a:t>
            </a:r>
            <a:r>
              <a:rPr lang="ru-RU" sz="1600" dirty="0"/>
              <a:t>где находится арендованное </a:t>
            </a:r>
            <a:r>
              <a:rPr lang="ru-RU" sz="1600" dirty="0" smtClean="0"/>
              <a:t>оборудование, полиции</a:t>
            </a:r>
            <a:endParaRPr lang="ru-RU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 Быстрое </a:t>
            </a:r>
            <a:r>
              <a:rPr lang="ru-RU" sz="1600" dirty="0"/>
              <a:t>реагирование в случае </a:t>
            </a:r>
            <a:r>
              <a:rPr lang="ru-RU" sz="1600" dirty="0" smtClean="0"/>
              <a:t>кражи - </a:t>
            </a:r>
            <a:r>
              <a:rPr lang="ru-RU" sz="1600" dirty="0"/>
              <a:t>уведомление полиции и страховой компании (если приемлемо)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 Наличие базы с полным описанием </a:t>
            </a:r>
            <a:r>
              <a:rPr lang="ru-RU" sz="1600" dirty="0"/>
              <a:t>Вашего оборудования с фотографиями высокого качества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 Работа </a:t>
            </a:r>
            <a:r>
              <a:rPr lang="ru-RU" sz="1600" dirty="0"/>
              <a:t>совместно с национальными арендными ассоциациями для борьбы с кражами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1600" u="sng" kern="0" dirty="0"/>
          </a:p>
          <a:p>
            <a:pPr>
              <a:buFont typeface="Wingdings" panose="05000000000000000000" pitchFamily="2" charset="2"/>
              <a:buChar char="ü"/>
            </a:pPr>
            <a:endParaRPr lang="ru-RU" sz="2000" u="sng" kern="0" dirty="0"/>
          </a:p>
          <a:p>
            <a:endParaRPr lang="ru-RU" sz="2000" dirty="0"/>
          </a:p>
          <a:p>
            <a:endParaRPr lang="ru-RU" sz="2000" dirty="0"/>
          </a:p>
          <a:p>
            <a:pPr algn="ctr"/>
            <a:endParaRPr lang="ru-RU" sz="2400" dirty="0"/>
          </a:p>
          <a:p>
            <a:pPr algn="ctr"/>
            <a:endParaRPr lang="ru-RU" sz="2400" dirty="0"/>
          </a:p>
          <a:p>
            <a:pPr marL="22860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85538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19125" y="653143"/>
            <a:ext cx="8972550" cy="115190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DC801A"/>
                </a:solidFill>
              </a:rPr>
              <a:t/>
            </a:r>
            <a:br>
              <a:rPr lang="ru-RU" sz="3200" b="1" dirty="0" smtClean="0">
                <a:solidFill>
                  <a:srgbClr val="DC801A"/>
                </a:solidFill>
              </a:rPr>
            </a:br>
            <a:r>
              <a:rPr lang="ru-RU" sz="3200" b="1" dirty="0" smtClean="0">
                <a:solidFill>
                  <a:srgbClr val="DC801A"/>
                </a:solidFill>
              </a:rPr>
              <a:t>Базовые </a:t>
            </a:r>
            <a:r>
              <a:rPr lang="ru-RU" sz="3200" b="1" dirty="0">
                <a:solidFill>
                  <a:srgbClr val="DC801A"/>
                </a:solidFill>
              </a:rPr>
              <a:t>меры по предотвращению краж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276225" y="1199408"/>
            <a:ext cx="9324975" cy="5239493"/>
          </a:xfrm>
        </p:spPr>
        <p:txBody>
          <a:bodyPr/>
          <a:lstStyle/>
          <a:p>
            <a:pPr>
              <a:buNone/>
            </a:pPr>
            <a:endParaRPr lang="ru-RU" sz="1200" b="1" u="sng" dirty="0"/>
          </a:p>
          <a:p>
            <a:pPr>
              <a:buNone/>
            </a:pPr>
            <a:endParaRPr lang="ru-RU" sz="1200" b="1" u="sng" dirty="0"/>
          </a:p>
          <a:p>
            <a:pPr>
              <a:buNone/>
            </a:pPr>
            <a:endParaRPr lang="ru-RU" sz="1200" b="1" u="sng" dirty="0"/>
          </a:p>
          <a:p>
            <a:endParaRPr lang="ru-RU" sz="1200" dirty="0"/>
          </a:p>
          <a:p>
            <a:pPr>
              <a:buNone/>
            </a:pPr>
            <a:r>
              <a:rPr lang="ru-RU" sz="1200" dirty="0"/>
              <a:t> </a:t>
            </a:r>
          </a:p>
          <a:p>
            <a:pPr marL="444500" indent="350838">
              <a:buFont typeface="Wingdings" pitchFamily="2" charset="2"/>
              <a:buNone/>
              <a:tabLst>
                <a:tab pos="8524875" algn="l"/>
              </a:tabLst>
            </a:pPr>
            <a:endParaRPr lang="ru-RU" sz="20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3316406" y="5305435"/>
            <a:ext cx="3135715" cy="7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endParaRPr lang="ru-RU" sz="1200" b="1" u="sng" kern="0" dirty="0"/>
          </a:p>
          <a:p>
            <a:pPr>
              <a:buFont typeface="Wingdings" pitchFamily="2" charset="2"/>
              <a:buNone/>
            </a:pPr>
            <a:endParaRPr lang="ru-RU" sz="1200" b="1" u="sng" kern="0" dirty="0"/>
          </a:p>
          <a:p>
            <a:pPr>
              <a:buFont typeface="Wingdings" pitchFamily="2" charset="2"/>
              <a:buNone/>
            </a:pPr>
            <a:endParaRPr lang="ru-RU" sz="1200" b="1" u="sng" kern="0" dirty="0"/>
          </a:p>
          <a:p>
            <a:endParaRPr lang="ru-RU" sz="1200" kern="0" dirty="0"/>
          </a:p>
          <a:p>
            <a:pPr>
              <a:buFont typeface="Wingdings" pitchFamily="2" charset="2"/>
              <a:buNone/>
            </a:pPr>
            <a:r>
              <a:rPr lang="ru-RU" sz="1200" kern="0" dirty="0"/>
              <a:t> </a:t>
            </a:r>
          </a:p>
          <a:p>
            <a:pPr marL="444500" indent="350838">
              <a:buFont typeface="Wingdings" pitchFamily="2" charset="2"/>
              <a:buNone/>
              <a:tabLst>
                <a:tab pos="8524875" algn="l"/>
              </a:tabLst>
            </a:pPr>
            <a:endParaRPr lang="ru-RU" sz="2000" kern="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68326" y="2043535"/>
            <a:ext cx="8478726" cy="4132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ru-RU" sz="2000" dirty="0"/>
              <a:t> Хранение: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 Для </a:t>
            </a:r>
            <a:r>
              <a:rPr lang="ru-RU" sz="1600" dirty="0"/>
              <a:t>малого оборудования необходимо предусмотреть контейнеры для хранения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 Обеспечьте </a:t>
            </a:r>
            <a:r>
              <a:rPr lang="ru-RU" sz="1600" dirty="0"/>
              <a:t>объект постами охраны и системой видеонаблюдения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 Храните </a:t>
            </a:r>
            <a:r>
              <a:rPr lang="ru-RU" sz="1600" dirty="0"/>
              <a:t>ключи от оборудования в безопасном месте</a:t>
            </a: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 Используйте </a:t>
            </a:r>
            <a:r>
              <a:rPr lang="ru-RU" sz="1600" dirty="0"/>
              <a:t>специальные схемы хранения для снижения вероятности кражи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 Нанесите </a:t>
            </a:r>
            <a:r>
              <a:rPr lang="ru-RU" sz="1600" dirty="0"/>
              <a:t>идентификационные номера (инвентарные номера)</a:t>
            </a:r>
            <a:endParaRPr lang="en-US" sz="1600" dirty="0"/>
          </a:p>
          <a:p>
            <a:pPr marL="0" indent="0" algn="ctr">
              <a:buNone/>
            </a:pPr>
            <a:endParaRPr lang="ru-RU" sz="2000" dirty="0" smtClean="0"/>
          </a:p>
          <a:p>
            <a:pPr marL="0" indent="0" algn="ctr">
              <a:buNone/>
            </a:pPr>
            <a:r>
              <a:rPr lang="ru-RU" sz="2000" dirty="0" smtClean="0"/>
              <a:t>Использование </a:t>
            </a:r>
            <a:r>
              <a:rPr lang="ru-RU" sz="2000" dirty="0"/>
              <a:t>дополнительных систем и методов: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 Используйте </a:t>
            </a:r>
            <a:r>
              <a:rPr lang="ru-RU" sz="1600" dirty="0"/>
              <a:t>механические системы защиты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 Используйте </a:t>
            </a:r>
            <a:r>
              <a:rPr lang="ru-RU" sz="1600" dirty="0"/>
              <a:t>электронные системы защиты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 Используйте </a:t>
            </a:r>
            <a:r>
              <a:rPr lang="en-US" sz="1600" dirty="0"/>
              <a:t>GPS </a:t>
            </a:r>
            <a:r>
              <a:rPr lang="ru-RU" sz="1600" dirty="0"/>
              <a:t>систему мониторинга.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 </a:t>
            </a:r>
            <a:r>
              <a:rPr lang="ru-RU" sz="1600" dirty="0" err="1" smtClean="0"/>
              <a:t>Брэндирование</a:t>
            </a:r>
            <a:r>
              <a:rPr lang="ru-RU" sz="1600" dirty="0" smtClean="0"/>
              <a:t> </a:t>
            </a:r>
            <a:r>
              <a:rPr lang="ru-RU" sz="1600" dirty="0"/>
              <a:t>техники (в </a:t>
            </a:r>
            <a:r>
              <a:rPr lang="ru-RU" sz="1600" dirty="0" err="1"/>
              <a:t>т.ч</a:t>
            </a:r>
            <a:r>
              <a:rPr lang="ru-RU" sz="1600" dirty="0"/>
              <a:t>. окраска в фирменные цвета, нанесение дополнительной маркировки)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u="sng" kern="0" dirty="0"/>
          </a:p>
          <a:p>
            <a:endParaRPr lang="ru-RU" sz="2000" dirty="0"/>
          </a:p>
          <a:p>
            <a:endParaRPr lang="ru-RU" sz="2000" dirty="0"/>
          </a:p>
          <a:p>
            <a:pPr algn="ctr"/>
            <a:endParaRPr lang="ru-RU" sz="2400" dirty="0"/>
          </a:p>
          <a:p>
            <a:pPr algn="ctr"/>
            <a:endParaRPr lang="ru-RU" sz="2400" dirty="0"/>
          </a:p>
          <a:p>
            <a:pPr marL="22860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83765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19125" y="653143"/>
            <a:ext cx="8972550" cy="1151905"/>
          </a:xfrm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FF9C04"/>
                </a:solidFill>
              </a:rPr>
              <a:t/>
            </a:r>
            <a:br>
              <a:rPr lang="en-US" sz="3200" b="1" dirty="0" smtClean="0">
                <a:solidFill>
                  <a:srgbClr val="FF9C04"/>
                </a:solidFill>
              </a:rPr>
            </a:br>
            <a:r>
              <a:rPr lang="ru-RU" sz="3500" b="1" dirty="0">
                <a:solidFill>
                  <a:srgbClr val="DC801A"/>
                </a:solidFill>
              </a:rPr>
              <a:t>Основные противоправные действия</a:t>
            </a:r>
            <a:endParaRPr lang="ru-RU" sz="3500" b="1" dirty="0">
              <a:solidFill>
                <a:srgbClr val="DC801A"/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276225" y="1199408"/>
            <a:ext cx="9324975" cy="3726553"/>
          </a:xfrm>
        </p:spPr>
        <p:txBody>
          <a:bodyPr/>
          <a:lstStyle/>
          <a:p>
            <a:pPr>
              <a:buNone/>
            </a:pPr>
            <a:endParaRPr lang="ru-RU" sz="1200" b="1" u="sng" dirty="0"/>
          </a:p>
          <a:p>
            <a:pPr>
              <a:buNone/>
            </a:pPr>
            <a:endParaRPr lang="ru-RU" sz="1200" b="1" u="sng" dirty="0"/>
          </a:p>
          <a:p>
            <a:pPr>
              <a:buNone/>
            </a:pPr>
            <a:endParaRPr lang="ru-RU" sz="1200" b="1" u="sng" dirty="0"/>
          </a:p>
          <a:p>
            <a:endParaRPr lang="ru-RU" sz="1200" dirty="0"/>
          </a:p>
          <a:p>
            <a:pPr>
              <a:buNone/>
            </a:pPr>
            <a:r>
              <a:rPr lang="ru-RU" sz="1200" dirty="0"/>
              <a:t> </a:t>
            </a:r>
          </a:p>
          <a:p>
            <a:pPr marL="444500" indent="350838">
              <a:buFont typeface="Wingdings" pitchFamily="2" charset="2"/>
              <a:buNone/>
              <a:tabLst>
                <a:tab pos="8524875" algn="l"/>
              </a:tabLst>
            </a:pP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28315" y="2126358"/>
            <a:ext cx="58422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Обман арендаторов с использованием бренда надежной арендной компании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Покупка ворованной техники и запчастей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Кража техники на площадке Арендодателя, во время перевозки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Кража запчастей с техники во время аренды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Кража техники во время аренды</a:t>
            </a: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s://pixy.org/src/52/52878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926995"/>
            <a:ext cx="2844800" cy="2877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Внимание, розыск!: в Тульской области ищут виновников сразу двух ДТП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825" y="4925961"/>
            <a:ext cx="8003774" cy="1732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774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19125" y="653143"/>
            <a:ext cx="8972550" cy="1151905"/>
          </a:xfrm>
        </p:spPr>
        <p:txBody>
          <a:bodyPr anchor="ctr"/>
          <a:lstStyle/>
          <a:p>
            <a:pPr algn="ctr"/>
            <a:r>
              <a:rPr lang="en-US" sz="2400" b="1" dirty="0" smtClean="0">
                <a:solidFill>
                  <a:srgbClr val="DC801A"/>
                </a:solidFill>
              </a:rPr>
              <a:t/>
            </a:r>
            <a:br>
              <a:rPr lang="en-US" sz="2400" b="1" dirty="0" smtClean="0">
                <a:solidFill>
                  <a:srgbClr val="DC801A"/>
                </a:solidFill>
              </a:rPr>
            </a:br>
            <a:r>
              <a:rPr lang="ru-RU" sz="2400" b="1" dirty="0" smtClean="0">
                <a:solidFill>
                  <a:srgbClr val="DC801A"/>
                </a:solidFill>
              </a:rPr>
              <a:t>Обман </a:t>
            </a:r>
            <a:r>
              <a:rPr lang="ru-RU" sz="2400" b="1" dirty="0">
                <a:solidFill>
                  <a:srgbClr val="DC801A"/>
                </a:solidFill>
              </a:rPr>
              <a:t>Арендаторов под брендом надежной компании</a:t>
            </a:r>
            <a:endParaRPr lang="ru-RU" sz="2400" b="1" dirty="0">
              <a:solidFill>
                <a:srgbClr val="DC801A"/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276225" y="1199408"/>
            <a:ext cx="9324975" cy="3726553"/>
          </a:xfrm>
        </p:spPr>
        <p:txBody>
          <a:bodyPr/>
          <a:lstStyle/>
          <a:p>
            <a:pPr>
              <a:buNone/>
            </a:pPr>
            <a:endParaRPr lang="ru-RU" sz="1200" b="1" u="sng" dirty="0"/>
          </a:p>
          <a:p>
            <a:pPr>
              <a:buNone/>
            </a:pPr>
            <a:endParaRPr lang="ru-RU" sz="1200" b="1" u="sng" dirty="0"/>
          </a:p>
          <a:p>
            <a:pPr>
              <a:buNone/>
            </a:pPr>
            <a:endParaRPr lang="ru-RU" sz="1200" b="1" u="sng" dirty="0"/>
          </a:p>
          <a:p>
            <a:endParaRPr lang="ru-RU" sz="1200" dirty="0"/>
          </a:p>
          <a:p>
            <a:pPr>
              <a:buNone/>
            </a:pPr>
            <a:r>
              <a:rPr lang="ru-RU" sz="1200" dirty="0"/>
              <a:t> </a:t>
            </a:r>
          </a:p>
          <a:p>
            <a:pPr marL="444500" indent="350838">
              <a:buFont typeface="Wingdings" pitchFamily="2" charset="2"/>
              <a:buNone/>
              <a:tabLst>
                <a:tab pos="8524875" algn="l"/>
              </a:tabLst>
            </a:pP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05400" y="2150562"/>
            <a:ext cx="467360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Создается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фейковый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сайт, дублирующий сайт Арендной компании или использующий ее бренд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Активное продвижение нового сайта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Мошенники работают с разовыми заявками с предложением оплатить на разные юридические лица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itd3.mycdn.me/image?id=895828618235&amp;t=20&amp;plc=MOBILE&amp;tkn=*HOP7MAcbpnQ9Z0m0LHI4GEs9A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54" y="5527981"/>
            <a:ext cx="8615892" cy="958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Фейк сайт за минуту!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971964"/>
            <a:ext cx="4572000" cy="243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38668" y="4578050"/>
            <a:ext cx="91863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Услуги не оказываются, телефоны отключаются, сайт со временем исчезает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Размеры ущерба небольшие- мало обращений в полицию или суд.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141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19125" y="653143"/>
            <a:ext cx="8972550" cy="1151905"/>
          </a:xfrm>
        </p:spPr>
        <p:txBody>
          <a:bodyPr anchor="ctr"/>
          <a:lstStyle/>
          <a:p>
            <a:pPr algn="ctr"/>
            <a:r>
              <a:rPr lang="en-US" sz="3000" b="1" dirty="0" smtClean="0">
                <a:solidFill>
                  <a:srgbClr val="DC801A"/>
                </a:solidFill>
              </a:rPr>
              <a:t/>
            </a:r>
            <a:br>
              <a:rPr lang="en-US" sz="3000" b="1" dirty="0" smtClean="0">
                <a:solidFill>
                  <a:srgbClr val="DC801A"/>
                </a:solidFill>
              </a:rPr>
            </a:br>
            <a:r>
              <a:rPr lang="ru-RU" sz="3000" b="1" dirty="0" smtClean="0">
                <a:solidFill>
                  <a:srgbClr val="DC801A"/>
                </a:solidFill>
              </a:rPr>
              <a:t>Покупка </a:t>
            </a:r>
            <a:r>
              <a:rPr lang="ru-RU" sz="3000" b="1" dirty="0">
                <a:solidFill>
                  <a:srgbClr val="DC801A"/>
                </a:solidFill>
              </a:rPr>
              <a:t>ворованной техники и запчастей</a:t>
            </a:r>
            <a:endParaRPr lang="ru-RU" sz="3000" b="1" dirty="0">
              <a:solidFill>
                <a:srgbClr val="DC801A"/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276225" y="1199408"/>
            <a:ext cx="9324975" cy="3726553"/>
          </a:xfrm>
        </p:spPr>
        <p:txBody>
          <a:bodyPr/>
          <a:lstStyle/>
          <a:p>
            <a:pPr>
              <a:buNone/>
            </a:pPr>
            <a:endParaRPr lang="ru-RU" sz="1200" b="1" u="sng" dirty="0"/>
          </a:p>
          <a:p>
            <a:pPr>
              <a:buNone/>
            </a:pPr>
            <a:endParaRPr lang="ru-RU" sz="1200" b="1" u="sng" dirty="0"/>
          </a:p>
          <a:p>
            <a:pPr>
              <a:buNone/>
            </a:pPr>
            <a:endParaRPr lang="ru-RU" sz="1200" b="1" u="sng" dirty="0"/>
          </a:p>
          <a:p>
            <a:endParaRPr lang="ru-RU" sz="1200" dirty="0"/>
          </a:p>
          <a:p>
            <a:pPr>
              <a:buNone/>
            </a:pPr>
            <a:r>
              <a:rPr lang="ru-RU" sz="1200" dirty="0"/>
              <a:t> </a:t>
            </a:r>
          </a:p>
          <a:p>
            <a:pPr marL="444500" indent="350838">
              <a:buFont typeface="Wingdings" pitchFamily="2" charset="2"/>
              <a:buNone/>
              <a:tabLst>
                <a:tab pos="8524875" algn="l"/>
              </a:tabLst>
            </a:pP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05400" y="1920426"/>
            <a:ext cx="4665133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Немного статистики по РФ: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Угоны коммерческого транспорта составляют порядка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10%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от общего количества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Уровень раскрываемости таких преступлений не более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10%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Количество угоняемой строительной техники в РФ составляет порядка 1000 ед. в год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разных источниках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статистические данные отличаются)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83667" y="4915855"/>
            <a:ext cx="49868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Превентивные меры: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Проверка поставщика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Проверка истории техники и оборудования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Проверка самого оборудования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3363" y="4875043"/>
            <a:ext cx="4872037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Риски: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Репутационные</a:t>
            </a:r>
            <a:endParaRPr lang="ru-RU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Потеря приобретенного оборудования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7809586"/>
              </p:ext>
            </p:extLst>
          </p:nvPr>
        </p:nvGraphicFramePr>
        <p:xfrm>
          <a:off x="276225" y="183047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2431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19125" y="653143"/>
            <a:ext cx="8972550" cy="1151905"/>
          </a:xfrm>
        </p:spPr>
        <p:txBody>
          <a:bodyPr anchor="ctr"/>
          <a:lstStyle/>
          <a:p>
            <a:pPr algn="ctr"/>
            <a:r>
              <a:rPr lang="ru-RU" sz="3000" b="1" dirty="0" smtClean="0">
                <a:solidFill>
                  <a:srgbClr val="DC801A"/>
                </a:solidFill>
              </a:rPr>
              <a:t/>
            </a:r>
            <a:br>
              <a:rPr lang="ru-RU" sz="3000" b="1" dirty="0" smtClean="0">
                <a:solidFill>
                  <a:srgbClr val="DC801A"/>
                </a:solidFill>
              </a:rPr>
            </a:br>
            <a:r>
              <a:rPr lang="ru-RU" sz="3000" b="1" dirty="0" smtClean="0">
                <a:solidFill>
                  <a:srgbClr val="DC801A"/>
                </a:solidFill>
              </a:rPr>
              <a:t>Общая </a:t>
            </a:r>
            <a:r>
              <a:rPr lang="ru-RU" sz="3000" b="1" dirty="0">
                <a:solidFill>
                  <a:srgbClr val="DC801A"/>
                </a:solidFill>
              </a:rPr>
              <a:t>статистика на основании данных </a:t>
            </a:r>
            <a:r>
              <a:rPr lang="en-US" sz="3000" b="1" dirty="0">
                <a:solidFill>
                  <a:srgbClr val="DC801A"/>
                </a:solidFill>
              </a:rPr>
              <a:t>ERA</a:t>
            </a:r>
            <a:endParaRPr lang="ru-RU" sz="3000" b="1" dirty="0">
              <a:solidFill>
                <a:srgbClr val="DC801A"/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276225" y="1199408"/>
            <a:ext cx="9324975" cy="5239493"/>
          </a:xfrm>
        </p:spPr>
        <p:txBody>
          <a:bodyPr/>
          <a:lstStyle/>
          <a:p>
            <a:pPr>
              <a:buNone/>
            </a:pPr>
            <a:endParaRPr lang="ru-RU" sz="1200" b="1" dirty="0"/>
          </a:p>
          <a:p>
            <a:pPr>
              <a:buNone/>
            </a:pPr>
            <a:endParaRPr lang="ru-RU" sz="1200" b="1" u="sng" dirty="0"/>
          </a:p>
          <a:p>
            <a:pPr>
              <a:buNone/>
            </a:pPr>
            <a:endParaRPr lang="ru-RU" sz="1200" b="1" u="sng" dirty="0"/>
          </a:p>
          <a:p>
            <a:endParaRPr lang="ru-RU" sz="1200" dirty="0"/>
          </a:p>
          <a:p>
            <a:pPr>
              <a:buNone/>
            </a:pPr>
            <a:r>
              <a:rPr lang="ru-RU" sz="1200" dirty="0"/>
              <a:t> </a:t>
            </a:r>
          </a:p>
          <a:p>
            <a:pPr marL="444500" indent="350838">
              <a:buFont typeface="Wingdings" pitchFamily="2" charset="2"/>
              <a:buNone/>
              <a:tabLst>
                <a:tab pos="8524875" algn="l"/>
              </a:tabLst>
            </a:pP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81742" y="1835192"/>
            <a:ext cx="507785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Кражи оборудования в Европейских странах являются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насущной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проблемой. Стоимость украденного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оборудования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в арендной, строительной и сельскохозяйственных отраслях составляет порядка 1,5 млрд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евро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в год и продолжает увеличиваться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По данным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ERA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в арендной отрасли потери составляют порядка 500 млн.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евро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Основною часть краж составляют кражи тяжелого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оборудования -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порядка 30 000 единиц, стоимостью порядка 10 000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евро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каждая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Процент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возврата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украденного оборудования составляет от 5 до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20%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в зависимости от страны, в то время как по автомобилям такие показатели находятся на уровне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50-60%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Есть определенные сложности в координации действий ГИБДД,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полиции,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а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также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доступе к базе Гостехнадзора для проверки техники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99" y="2130754"/>
            <a:ext cx="3137095" cy="199122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00" y="4234374"/>
            <a:ext cx="3137094" cy="185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929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05477" y="1034489"/>
            <a:ext cx="8972550" cy="1151905"/>
          </a:xfrm>
        </p:spPr>
        <p:txBody>
          <a:bodyPr anchor="ctr"/>
          <a:lstStyle/>
          <a:p>
            <a:pPr algn="ctr"/>
            <a:r>
              <a:rPr lang="ru-RU" sz="3500" b="1" dirty="0">
                <a:solidFill>
                  <a:srgbClr val="DC801A"/>
                </a:solidFill>
              </a:rPr>
              <a:t>Кража на площадке Арендодателя, </a:t>
            </a:r>
            <a:br>
              <a:rPr lang="ru-RU" sz="3500" b="1" dirty="0">
                <a:solidFill>
                  <a:srgbClr val="DC801A"/>
                </a:solidFill>
              </a:rPr>
            </a:br>
            <a:r>
              <a:rPr lang="ru-RU" sz="3500" b="1" dirty="0">
                <a:solidFill>
                  <a:srgbClr val="DC801A"/>
                </a:solidFill>
              </a:rPr>
              <a:t>во время перевозки</a:t>
            </a:r>
            <a:br>
              <a:rPr lang="ru-RU" sz="3500" b="1" dirty="0">
                <a:solidFill>
                  <a:srgbClr val="DC801A"/>
                </a:solidFill>
              </a:rPr>
            </a:br>
            <a:endParaRPr lang="ru-RU" sz="3500" b="1" dirty="0">
              <a:solidFill>
                <a:srgbClr val="DC801A"/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180691" y="5081009"/>
            <a:ext cx="3135715" cy="1132764"/>
          </a:xfrm>
          <a:solidFill>
            <a:srgbClr val="92D050"/>
          </a:solidFill>
          <a:ln>
            <a:noFill/>
          </a:ln>
        </p:spPr>
        <p:txBody>
          <a:bodyPr/>
          <a:lstStyle/>
          <a:p>
            <a:pPr>
              <a:buNone/>
            </a:pPr>
            <a:endParaRPr lang="ru-RU" sz="1200" b="1" u="sng" dirty="0"/>
          </a:p>
          <a:p>
            <a:pPr algn="ctr">
              <a:buNone/>
            </a:pPr>
            <a:r>
              <a:rPr lang="ru-RU" sz="2400" dirty="0"/>
              <a:t>Кража</a:t>
            </a:r>
          </a:p>
          <a:p>
            <a:pPr algn="ctr">
              <a:buNone/>
            </a:pPr>
            <a:r>
              <a:rPr lang="ru-RU" sz="2400" dirty="0"/>
              <a:t> </a:t>
            </a:r>
            <a:r>
              <a:rPr lang="ru-RU" sz="2400" dirty="0" smtClean="0"/>
              <a:t>(</a:t>
            </a:r>
            <a:r>
              <a:rPr lang="ru-RU" sz="2400" dirty="0"/>
              <a:t>ст. 158 УК РФ)</a:t>
            </a:r>
          </a:p>
          <a:p>
            <a:pPr>
              <a:buNone/>
            </a:pPr>
            <a:endParaRPr lang="ru-RU" sz="1200" b="1" u="sng" dirty="0"/>
          </a:p>
          <a:p>
            <a:endParaRPr lang="ru-RU" sz="1200" dirty="0"/>
          </a:p>
          <a:p>
            <a:pPr>
              <a:buNone/>
            </a:pPr>
            <a:r>
              <a:rPr lang="ru-RU" sz="1200" dirty="0"/>
              <a:t> </a:t>
            </a:r>
          </a:p>
          <a:p>
            <a:pPr marL="444500" indent="350838">
              <a:buFont typeface="Wingdings" pitchFamily="2" charset="2"/>
              <a:buNone/>
              <a:tabLst>
                <a:tab pos="8524875" algn="l"/>
              </a:tabLst>
            </a:pPr>
            <a:endParaRPr lang="ru-RU" sz="20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3451191" y="5081009"/>
            <a:ext cx="3034016" cy="113276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endParaRPr lang="ru-RU" sz="1200" b="1" u="sng" kern="0" dirty="0"/>
          </a:p>
          <a:p>
            <a:pPr>
              <a:buNone/>
            </a:pPr>
            <a:r>
              <a:rPr lang="ru-RU" sz="2400" dirty="0"/>
              <a:t>Кража со взломом</a:t>
            </a:r>
          </a:p>
          <a:p>
            <a:pPr>
              <a:buNone/>
            </a:pPr>
            <a:r>
              <a:rPr lang="ru-RU" sz="2400" dirty="0"/>
              <a:t>(ст. 158 УК РФ)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400" dirty="0"/>
          </a:p>
          <a:p>
            <a:endParaRPr lang="ru-RU" sz="1200" kern="0" dirty="0"/>
          </a:p>
          <a:p>
            <a:pPr>
              <a:buFont typeface="Wingdings" pitchFamily="2" charset="2"/>
              <a:buNone/>
            </a:pPr>
            <a:r>
              <a:rPr lang="ru-RU" sz="1200" kern="0" dirty="0"/>
              <a:t> </a:t>
            </a:r>
          </a:p>
          <a:p>
            <a:pPr marL="444500" indent="350838">
              <a:buFont typeface="Wingdings" pitchFamily="2" charset="2"/>
              <a:buNone/>
              <a:tabLst>
                <a:tab pos="8524875" algn="l"/>
              </a:tabLst>
            </a:pPr>
            <a:endParaRPr lang="ru-RU" sz="2000" kern="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6586905" y="5081009"/>
            <a:ext cx="3135715" cy="113276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endParaRPr lang="ru-RU" sz="1200" b="1" u="sng" kern="0" dirty="0"/>
          </a:p>
          <a:p>
            <a:pPr>
              <a:buNone/>
            </a:pPr>
            <a:r>
              <a:rPr lang="ru-RU" sz="2400" dirty="0"/>
              <a:t>Грабеж </a:t>
            </a:r>
          </a:p>
          <a:p>
            <a:pPr>
              <a:buNone/>
            </a:pPr>
            <a:r>
              <a:rPr lang="ru-RU" sz="2400" dirty="0"/>
              <a:t>(ст. 161 УК РФ)</a:t>
            </a:r>
          </a:p>
          <a:p>
            <a:pPr>
              <a:buNone/>
            </a:pPr>
            <a:endParaRPr lang="ru-RU" sz="2400" dirty="0"/>
          </a:p>
          <a:p>
            <a:pPr>
              <a:buFont typeface="Wingdings" pitchFamily="2" charset="2"/>
              <a:buNone/>
            </a:pPr>
            <a:endParaRPr lang="ru-RU" sz="1200" b="1" u="sng" kern="0" dirty="0"/>
          </a:p>
          <a:p>
            <a:endParaRPr lang="ru-RU" sz="1200" kern="0" dirty="0"/>
          </a:p>
          <a:p>
            <a:pPr>
              <a:buFont typeface="Wingdings" pitchFamily="2" charset="2"/>
              <a:buNone/>
            </a:pPr>
            <a:r>
              <a:rPr lang="ru-RU" sz="1200" kern="0" dirty="0"/>
              <a:t> </a:t>
            </a:r>
          </a:p>
          <a:p>
            <a:pPr marL="444500" indent="350838">
              <a:buFont typeface="Wingdings" pitchFamily="2" charset="2"/>
              <a:buNone/>
              <a:tabLst>
                <a:tab pos="8524875" algn="l"/>
              </a:tabLst>
            </a:pPr>
            <a:endParaRPr lang="ru-RU" sz="2000" kern="0" dirty="0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3308093" y="1936504"/>
            <a:ext cx="6054133" cy="1697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sz="2000" kern="0" dirty="0" smtClean="0"/>
              <a:t> Возбуждение </a:t>
            </a:r>
            <a:r>
              <a:rPr lang="ru-RU" sz="2000" kern="0" dirty="0"/>
              <a:t>уголовного дела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kern="0" dirty="0" smtClean="0"/>
              <a:t> Получение </a:t>
            </a:r>
            <a:r>
              <a:rPr lang="ru-RU" sz="2000" kern="0" dirty="0"/>
              <a:t>страховки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kern="0" dirty="0" smtClean="0"/>
              <a:t> Получение </a:t>
            </a:r>
            <a:r>
              <a:rPr lang="ru-RU" sz="2000" kern="0" dirty="0"/>
              <a:t>компенсации от охранного предприятия (в случае </a:t>
            </a:r>
            <a:r>
              <a:rPr lang="ru-RU" sz="2000" kern="0" dirty="0" smtClean="0"/>
              <a:t>мат. Ответственности ОП</a:t>
            </a:r>
            <a:r>
              <a:rPr lang="ru-RU" sz="2000" kern="0" dirty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kern="0" dirty="0" smtClean="0"/>
              <a:t> Получение </a:t>
            </a:r>
            <a:r>
              <a:rPr lang="ru-RU" sz="2000" kern="0" dirty="0"/>
              <a:t>компенсации от Исполнителя (ответственного Хранителя) в случае  Ответственного хранения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kern="0" dirty="0" smtClean="0"/>
              <a:t> Получение </a:t>
            </a:r>
            <a:r>
              <a:rPr lang="ru-RU" sz="2000" kern="0" dirty="0"/>
              <a:t>возмещения от транспортной компании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u="sng" kern="0" dirty="0"/>
          </a:p>
          <a:p>
            <a:pPr marL="228600" indent="0" algn="ctr">
              <a:buNone/>
            </a:pPr>
            <a:r>
              <a:rPr lang="ru-RU" sz="2000" dirty="0" smtClean="0"/>
              <a:t>                        </a:t>
            </a:r>
          </a:p>
          <a:p>
            <a:pPr algn="ctr"/>
            <a:endParaRPr lang="ru-RU" sz="2000" dirty="0"/>
          </a:p>
          <a:p>
            <a:pPr algn="ctr"/>
            <a:endParaRPr lang="ru-RU" sz="2400" dirty="0"/>
          </a:p>
          <a:p>
            <a:pPr algn="ctr"/>
            <a:endParaRPr lang="ru-RU" sz="2400" dirty="0"/>
          </a:p>
          <a:p>
            <a:pPr marL="228600" indent="0" algn="ctr"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9" name="Picture 2" descr="Поиск по тегу: Кража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91" y="1936504"/>
            <a:ext cx="3426109" cy="2914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19125" y="653143"/>
            <a:ext cx="8972550" cy="1151905"/>
          </a:xfrm>
        </p:spPr>
        <p:txBody>
          <a:bodyPr anchor="ctr"/>
          <a:lstStyle/>
          <a:p>
            <a:pPr algn="ctr"/>
            <a:r>
              <a:rPr lang="ru-RU" sz="3000" b="1" dirty="0" smtClean="0">
                <a:solidFill>
                  <a:srgbClr val="DC801A"/>
                </a:solidFill>
              </a:rPr>
              <a:t/>
            </a:r>
            <a:br>
              <a:rPr lang="ru-RU" sz="3000" b="1" dirty="0" smtClean="0">
                <a:solidFill>
                  <a:srgbClr val="DC801A"/>
                </a:solidFill>
              </a:rPr>
            </a:br>
            <a:r>
              <a:rPr lang="ru-RU" sz="3000" b="1" dirty="0" smtClean="0">
                <a:solidFill>
                  <a:srgbClr val="DC801A"/>
                </a:solidFill>
              </a:rPr>
              <a:t>Кража </a:t>
            </a:r>
            <a:r>
              <a:rPr lang="ru-RU" sz="3000" b="1" dirty="0">
                <a:solidFill>
                  <a:srgbClr val="DC801A"/>
                </a:solidFill>
              </a:rPr>
              <a:t>запчастей с техники во время аренды</a:t>
            </a:r>
            <a:endParaRPr lang="ru-RU" sz="3000" b="1" dirty="0">
              <a:solidFill>
                <a:srgbClr val="DC801A"/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334933" y="1989675"/>
            <a:ext cx="5256742" cy="1899383"/>
          </a:xfrm>
        </p:spPr>
        <p:txBody>
          <a:bodyPr/>
          <a:lstStyle/>
          <a:p>
            <a:pPr>
              <a:buNone/>
            </a:pPr>
            <a:endParaRPr lang="ru-RU" sz="1200" b="1" u="sng" dirty="0"/>
          </a:p>
          <a:p>
            <a:pPr>
              <a:buNone/>
            </a:pPr>
            <a:r>
              <a:rPr lang="ru-RU" sz="1600" dirty="0" smtClean="0"/>
              <a:t>  По </a:t>
            </a:r>
            <a:r>
              <a:rPr lang="ru-RU" sz="1600" dirty="0" smtClean="0"/>
              <a:t>информации от страховых </a:t>
            </a:r>
            <a:r>
              <a:rPr lang="ru-RU" sz="1600" dirty="0" smtClean="0"/>
              <a:t>компаний, количество </a:t>
            </a:r>
            <a:r>
              <a:rPr lang="ru-RU" sz="1600" dirty="0" smtClean="0"/>
              <a:t>краж запчастей в </a:t>
            </a:r>
            <a:r>
              <a:rPr lang="ru-RU" sz="1600" dirty="0" smtClean="0"/>
              <a:t>2022г</a:t>
            </a:r>
            <a:r>
              <a:rPr lang="ru-RU" sz="1600" dirty="0" smtClean="0"/>
              <a:t>. выросло на </a:t>
            </a:r>
            <a:r>
              <a:rPr lang="ru-RU" sz="1600" dirty="0" smtClean="0"/>
              <a:t>47% </a:t>
            </a:r>
            <a:r>
              <a:rPr lang="ru-RU" sz="1600" dirty="0" smtClean="0"/>
              <a:t>по сравнению с 2021 годом.</a:t>
            </a:r>
          </a:p>
          <a:p>
            <a:pPr>
              <a:buNone/>
            </a:pPr>
            <a:r>
              <a:rPr lang="ru-RU" sz="1600" dirty="0" smtClean="0"/>
              <a:t>  Основные </a:t>
            </a:r>
            <a:r>
              <a:rPr lang="ru-RU" sz="1600" dirty="0"/>
              <a:t>причины: дефицит запчастей и рост цен на них.</a:t>
            </a:r>
          </a:p>
          <a:p>
            <a:pPr algn="just">
              <a:buNone/>
            </a:pPr>
            <a:endParaRPr lang="ru-RU" sz="1600" dirty="0"/>
          </a:p>
          <a:p>
            <a:pPr algn="just"/>
            <a:endParaRPr lang="ru-RU" sz="1200" dirty="0"/>
          </a:p>
          <a:p>
            <a:pPr>
              <a:buNone/>
            </a:pPr>
            <a:r>
              <a:rPr lang="ru-RU" sz="1200" dirty="0"/>
              <a:t> </a:t>
            </a:r>
          </a:p>
          <a:p>
            <a:pPr marL="444500" indent="350838">
              <a:buFont typeface="Wingdings" pitchFamily="2" charset="2"/>
              <a:buNone/>
              <a:tabLst>
                <a:tab pos="8524875" algn="l"/>
              </a:tabLst>
            </a:pP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38712" y="4040658"/>
            <a:ext cx="49868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Превентивные меры: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 Используйте </a:t>
            </a:r>
            <a:r>
              <a:rPr lang="ru-RU" sz="1600" dirty="0"/>
              <a:t>механические системы защиты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 Используйте </a:t>
            </a:r>
            <a:r>
              <a:rPr lang="ru-RU" sz="1600" dirty="0"/>
              <a:t>электронные системы защиты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 Используйте </a:t>
            </a:r>
            <a:r>
              <a:rPr lang="en-US" sz="1600" dirty="0"/>
              <a:t>GPS </a:t>
            </a:r>
            <a:r>
              <a:rPr lang="ru-RU" sz="1600" dirty="0"/>
              <a:t>систему </a:t>
            </a:r>
            <a:r>
              <a:rPr lang="ru-RU" sz="1600" dirty="0" smtClean="0"/>
              <a:t>мониторинга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Маркируйте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самые дорогие запчасти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случае работы техники с оператором- решите вопрос с передачей техники под охрану в нерабочее время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3364" y="4129675"/>
            <a:ext cx="4550304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Риски: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Позднее обнаружение факта кражи в случае замены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запчастей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Затруднен поиск виновного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Сложно доказать факт замены, если запчасти не были маркированы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Низкие шансы на получение компенсации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https://pp.userapi.com/c850728/v850728911/df71a/mWJbK9cVlY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1989676"/>
            <a:ext cx="3759200" cy="189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14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19125" y="653143"/>
            <a:ext cx="8972550" cy="1151905"/>
          </a:xfrm>
        </p:spPr>
        <p:txBody>
          <a:bodyPr anchor="ctr"/>
          <a:lstStyle/>
          <a:p>
            <a:pPr algn="ctr"/>
            <a:r>
              <a:rPr lang="ru-RU" sz="3000" b="1" dirty="0" smtClean="0">
                <a:solidFill>
                  <a:srgbClr val="DC801A"/>
                </a:solidFill>
              </a:rPr>
              <a:t/>
            </a:r>
            <a:br>
              <a:rPr lang="ru-RU" sz="3000" b="1" dirty="0" smtClean="0">
                <a:solidFill>
                  <a:srgbClr val="DC801A"/>
                </a:solidFill>
              </a:rPr>
            </a:br>
            <a:r>
              <a:rPr lang="ru-RU" sz="4000" b="1" dirty="0" smtClean="0">
                <a:solidFill>
                  <a:srgbClr val="DC801A"/>
                </a:solidFill>
              </a:rPr>
              <a:t>Кража </a:t>
            </a:r>
            <a:r>
              <a:rPr lang="ru-RU" sz="4000" b="1" dirty="0">
                <a:solidFill>
                  <a:srgbClr val="DC801A"/>
                </a:solidFill>
              </a:rPr>
              <a:t>во время аренды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1440007" y="1066405"/>
            <a:ext cx="9324975" cy="5239493"/>
          </a:xfrm>
        </p:spPr>
        <p:txBody>
          <a:bodyPr/>
          <a:lstStyle/>
          <a:p>
            <a:pPr>
              <a:buNone/>
            </a:pPr>
            <a:endParaRPr lang="ru-RU" sz="1200" b="1" u="sng" dirty="0" smtClean="0"/>
          </a:p>
          <a:p>
            <a:pPr>
              <a:buNone/>
            </a:pPr>
            <a:endParaRPr lang="ru-RU" sz="1200" b="1" u="sng" dirty="0"/>
          </a:p>
          <a:p>
            <a:pPr>
              <a:buNone/>
            </a:pPr>
            <a:endParaRPr lang="ru-RU" sz="1200" b="1" u="sng" dirty="0"/>
          </a:p>
          <a:p>
            <a:pPr>
              <a:buNone/>
            </a:pPr>
            <a:endParaRPr lang="ru-RU" sz="1200" b="1" u="sng" dirty="0"/>
          </a:p>
          <a:p>
            <a:endParaRPr lang="ru-RU" sz="1200" dirty="0"/>
          </a:p>
          <a:p>
            <a:pPr>
              <a:buNone/>
            </a:pPr>
            <a:r>
              <a:rPr lang="ru-RU" sz="1200" dirty="0"/>
              <a:t> </a:t>
            </a:r>
          </a:p>
          <a:p>
            <a:pPr marL="444500" indent="350838">
              <a:buFont typeface="Wingdings" pitchFamily="2" charset="2"/>
              <a:buNone/>
              <a:tabLst>
                <a:tab pos="8524875" algn="l"/>
              </a:tabLst>
            </a:pPr>
            <a:endParaRPr lang="ru-RU" sz="20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3316406" y="5305435"/>
            <a:ext cx="3135715" cy="7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endParaRPr lang="ru-RU" sz="1200" b="1" u="sng" kern="0" dirty="0"/>
          </a:p>
          <a:p>
            <a:pPr>
              <a:buFont typeface="Wingdings" pitchFamily="2" charset="2"/>
              <a:buNone/>
            </a:pPr>
            <a:endParaRPr lang="ru-RU" sz="1200" b="1" u="sng" kern="0" dirty="0"/>
          </a:p>
          <a:p>
            <a:pPr>
              <a:buFont typeface="Wingdings" pitchFamily="2" charset="2"/>
              <a:buNone/>
            </a:pPr>
            <a:endParaRPr lang="ru-RU" sz="1200" b="1" u="sng" kern="0" dirty="0"/>
          </a:p>
          <a:p>
            <a:endParaRPr lang="ru-RU" sz="1200" kern="0" dirty="0"/>
          </a:p>
          <a:p>
            <a:pPr>
              <a:buFont typeface="Wingdings" pitchFamily="2" charset="2"/>
              <a:buNone/>
            </a:pPr>
            <a:r>
              <a:rPr lang="ru-RU" sz="1200" kern="0" dirty="0"/>
              <a:t> </a:t>
            </a:r>
          </a:p>
          <a:p>
            <a:pPr marL="444500" indent="350838">
              <a:buFont typeface="Wingdings" pitchFamily="2" charset="2"/>
              <a:buNone/>
              <a:tabLst>
                <a:tab pos="8524875" algn="l"/>
              </a:tabLst>
            </a:pPr>
            <a:endParaRPr lang="ru-RU" sz="2000" kern="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3476713" y="2424777"/>
            <a:ext cx="6054133" cy="1697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sz="2000" u="sng" kern="0" dirty="0" smtClean="0"/>
              <a:t> Частые </a:t>
            </a:r>
            <a:r>
              <a:rPr lang="ru-RU" sz="2000" u="sng" kern="0" dirty="0"/>
              <a:t>отказы в возбуждении уголовного дела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u="sng" kern="0" dirty="0" smtClean="0"/>
              <a:t> Попытки </a:t>
            </a:r>
            <a:r>
              <a:rPr lang="ru-RU" sz="2000" u="sng" kern="0" dirty="0"/>
              <a:t>полиции отнести к зоне ответственности Арбитража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u="sng" kern="0" dirty="0" smtClean="0"/>
              <a:t> Как </a:t>
            </a:r>
            <a:r>
              <a:rPr lang="ru-RU" sz="2000" u="sng" kern="0" dirty="0"/>
              <a:t>правило не считается страховым случаем, редко страхуется</a:t>
            </a:r>
            <a:endParaRPr lang="en-US" sz="2000" u="sng" kern="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u="sng" kern="0" dirty="0" smtClean="0"/>
              <a:t> Случаи </a:t>
            </a:r>
            <a:r>
              <a:rPr lang="ru-RU" sz="2000" u="sng" kern="0" dirty="0"/>
              <a:t>возврата украденной техники крайне низки</a:t>
            </a:r>
          </a:p>
          <a:p>
            <a:pPr marL="228600" indent="0">
              <a:buNone/>
            </a:pPr>
            <a:endParaRPr lang="ru-RU" sz="2000" u="sng" kern="0" dirty="0"/>
          </a:p>
          <a:p>
            <a:pPr>
              <a:buFont typeface="Wingdings" panose="05000000000000000000" pitchFamily="2" charset="2"/>
              <a:buChar char="ü"/>
            </a:pPr>
            <a:endParaRPr lang="ru-RU" sz="2000" u="sng" kern="0" dirty="0"/>
          </a:p>
          <a:p>
            <a:endParaRPr lang="ru-RU" sz="2000" dirty="0"/>
          </a:p>
          <a:p>
            <a:endParaRPr lang="ru-RU" sz="2000" dirty="0"/>
          </a:p>
          <a:p>
            <a:pPr algn="ctr"/>
            <a:endParaRPr lang="ru-RU" sz="2400" dirty="0"/>
          </a:p>
          <a:p>
            <a:pPr algn="ctr"/>
            <a:endParaRPr lang="ru-RU" sz="2400" dirty="0"/>
          </a:p>
          <a:p>
            <a:pPr marL="228600" indent="0" algn="ctr">
              <a:buNone/>
            </a:pP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86867"/>
            <a:ext cx="3467863" cy="148459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974" y="4902201"/>
            <a:ext cx="3183452" cy="159969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713" y="4902201"/>
            <a:ext cx="3474029" cy="1569260"/>
          </a:xfrm>
          <a:prstGeom prst="rect">
            <a:avLst/>
          </a:prstGeom>
        </p:spPr>
      </p:pic>
      <p:pic>
        <p:nvPicPr>
          <p:cNvPr id="5122" name="Picture 2" descr="Похитили машину или Невероятная история с продолжением. 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92" y="2496598"/>
            <a:ext cx="3522996" cy="2171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697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19125" y="958090"/>
            <a:ext cx="8972550" cy="1151905"/>
          </a:xfrm>
        </p:spPr>
        <p:txBody>
          <a:bodyPr anchor="ctr"/>
          <a:lstStyle/>
          <a:p>
            <a:pPr algn="ctr"/>
            <a:r>
              <a:rPr lang="ru-RU" sz="500" b="1" dirty="0" smtClean="0">
                <a:solidFill>
                  <a:srgbClr val="DC801A"/>
                </a:solidFill>
              </a:rPr>
              <a:t/>
            </a:r>
            <a:br>
              <a:rPr lang="ru-RU" sz="500" b="1" dirty="0" smtClean="0">
                <a:solidFill>
                  <a:srgbClr val="DC801A"/>
                </a:solidFill>
              </a:rPr>
            </a:br>
            <a:r>
              <a:rPr lang="ru-RU" sz="500" b="1" dirty="0" smtClean="0">
                <a:solidFill>
                  <a:srgbClr val="DC801A"/>
                </a:solidFill>
              </a:rPr>
              <a:t/>
            </a:r>
            <a:br>
              <a:rPr lang="ru-RU" sz="500" b="1" dirty="0" smtClean="0">
                <a:solidFill>
                  <a:srgbClr val="DC801A"/>
                </a:solidFill>
              </a:rPr>
            </a:br>
            <a:r>
              <a:rPr lang="ru-RU" sz="3200" b="1" dirty="0" smtClean="0">
                <a:solidFill>
                  <a:srgbClr val="DC801A"/>
                </a:solidFill>
              </a:rPr>
              <a:t>Использование </a:t>
            </a:r>
            <a:r>
              <a:rPr lang="ru-RU" sz="3200" b="1" dirty="0">
                <a:solidFill>
                  <a:srgbClr val="DC801A"/>
                </a:solidFill>
              </a:rPr>
              <a:t>компании-зеркала,</a:t>
            </a:r>
            <a:br>
              <a:rPr lang="ru-RU" sz="3200" b="1" dirty="0">
                <a:solidFill>
                  <a:srgbClr val="DC801A"/>
                </a:solidFill>
              </a:rPr>
            </a:br>
            <a:r>
              <a:rPr lang="ru-RU" sz="3200" b="1" dirty="0">
                <a:solidFill>
                  <a:srgbClr val="DC801A"/>
                </a:solidFill>
              </a:rPr>
              <a:t> работа под чужими реквизитами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276225" y="1199408"/>
            <a:ext cx="9324975" cy="5239493"/>
          </a:xfrm>
        </p:spPr>
        <p:txBody>
          <a:bodyPr/>
          <a:lstStyle/>
          <a:p>
            <a:pPr>
              <a:buNone/>
            </a:pPr>
            <a:endParaRPr lang="ru-RU" sz="1200" b="1" u="sng" dirty="0"/>
          </a:p>
          <a:p>
            <a:pPr>
              <a:buNone/>
            </a:pPr>
            <a:endParaRPr lang="ru-RU" sz="1200" b="1" u="sng" dirty="0"/>
          </a:p>
          <a:p>
            <a:pPr>
              <a:buNone/>
            </a:pPr>
            <a:endParaRPr lang="ru-RU" sz="1200" b="1" u="sng" dirty="0"/>
          </a:p>
          <a:p>
            <a:endParaRPr lang="ru-RU" sz="1200" dirty="0"/>
          </a:p>
          <a:p>
            <a:pPr>
              <a:buNone/>
            </a:pPr>
            <a:r>
              <a:rPr lang="ru-RU" sz="1200" dirty="0"/>
              <a:t> </a:t>
            </a:r>
          </a:p>
          <a:p>
            <a:pPr marL="444500" indent="350838">
              <a:buFont typeface="Wingdings" pitchFamily="2" charset="2"/>
              <a:buNone/>
              <a:tabLst>
                <a:tab pos="8524875" algn="l"/>
              </a:tabLst>
            </a:pPr>
            <a:endParaRPr lang="ru-RU" sz="1200" b="1" u="sng" dirty="0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 bwMode="auto">
          <a:xfrm>
            <a:off x="3163366" y="2876861"/>
            <a:ext cx="3884067" cy="490639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ru-RU" sz="1200" b="1" u="sng" kern="0" dirty="0"/>
              <a:t>Полный пакет уставных документов -копия</a:t>
            </a:r>
            <a:endParaRPr lang="ru-RU" sz="1800" b="1" u="sng" kern="0" dirty="0"/>
          </a:p>
          <a:p>
            <a:pPr>
              <a:buFont typeface="Wingdings" pitchFamily="2" charset="2"/>
              <a:buNone/>
            </a:pPr>
            <a:endParaRPr lang="ru-RU" sz="1200" b="1" u="sng" kern="0" dirty="0"/>
          </a:p>
          <a:p>
            <a:pPr marL="228600" indent="0">
              <a:buNone/>
            </a:pPr>
            <a:endParaRPr lang="ru-RU" sz="2000" kern="0" dirty="0"/>
          </a:p>
        </p:txBody>
      </p:sp>
      <p:sp>
        <p:nvSpPr>
          <p:cNvPr id="13" name="Содержимое 2"/>
          <p:cNvSpPr txBox="1">
            <a:spLocks/>
          </p:cNvSpPr>
          <p:nvPr/>
        </p:nvSpPr>
        <p:spPr bwMode="auto">
          <a:xfrm>
            <a:off x="49078" y="6021572"/>
            <a:ext cx="4889634" cy="595359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ctr">
              <a:buNone/>
            </a:pPr>
            <a:r>
              <a:rPr lang="ru-RU" sz="1200" b="1" u="sng" kern="0" dirty="0" smtClean="0"/>
              <a:t>Получение оплаты с «официального</a:t>
            </a:r>
            <a:r>
              <a:rPr lang="ru-RU" sz="1200" b="1" u="sng" kern="0" dirty="0" smtClean="0"/>
              <a:t>» расчетного </a:t>
            </a:r>
            <a:r>
              <a:rPr lang="ru-RU" sz="1200" b="1" u="sng" kern="0" dirty="0" smtClean="0"/>
              <a:t>счета, стандартная аренда в течении относительно длительного периода, отсутствие нареканий по</a:t>
            </a:r>
            <a:r>
              <a:rPr lang="en-US" sz="1200" b="1" u="sng" kern="0" dirty="0" smtClean="0"/>
              <a:t> GPS</a:t>
            </a:r>
            <a:r>
              <a:rPr lang="ru-RU" sz="1200" b="1" u="sng" kern="0" dirty="0" smtClean="0"/>
              <a:t> отчетам</a:t>
            </a:r>
            <a:r>
              <a:rPr lang="en-US" sz="1200" b="1" u="sng" kern="0" dirty="0" smtClean="0"/>
              <a:t> </a:t>
            </a:r>
            <a:endParaRPr lang="ru-RU" sz="1200" b="1" u="sng" kern="0" dirty="0"/>
          </a:p>
        </p:txBody>
      </p:sp>
      <p:sp>
        <p:nvSpPr>
          <p:cNvPr id="14" name="Содержимое 2"/>
          <p:cNvSpPr txBox="1">
            <a:spLocks/>
          </p:cNvSpPr>
          <p:nvPr/>
        </p:nvSpPr>
        <p:spPr bwMode="auto">
          <a:xfrm>
            <a:off x="49078" y="3915088"/>
            <a:ext cx="4889634" cy="490639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itchFamily="2" charset="2"/>
              <a:buNone/>
            </a:pPr>
            <a:endParaRPr lang="ru-RU" sz="300" b="1" u="sng" kern="0" dirty="0" smtClean="0"/>
          </a:p>
          <a:p>
            <a:pPr algn="ctr">
              <a:buFont typeface="Wingdings" pitchFamily="2" charset="2"/>
              <a:buNone/>
            </a:pPr>
            <a:r>
              <a:rPr lang="ru-RU" sz="1200" b="1" u="sng" kern="0" dirty="0" smtClean="0"/>
              <a:t>Наличие </a:t>
            </a:r>
            <a:r>
              <a:rPr lang="ru-RU" sz="1200" b="1" u="sng" kern="0" dirty="0"/>
              <a:t>поддельной доверенности на подписание договоров и т.п.</a:t>
            </a:r>
          </a:p>
          <a:p>
            <a:pPr marL="228600" indent="0">
              <a:buNone/>
            </a:pPr>
            <a:endParaRPr lang="ru-RU" sz="2000" kern="0" dirty="0"/>
          </a:p>
        </p:txBody>
      </p:sp>
      <p:sp>
        <p:nvSpPr>
          <p:cNvPr id="15" name="Содержимое 2"/>
          <p:cNvSpPr txBox="1">
            <a:spLocks/>
          </p:cNvSpPr>
          <p:nvPr/>
        </p:nvSpPr>
        <p:spPr bwMode="auto">
          <a:xfrm>
            <a:off x="5266122" y="4483610"/>
            <a:ext cx="4495798" cy="449537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ru-RU" sz="1200" b="1" u="sng" kern="0" dirty="0" smtClean="0"/>
              <a:t>Организация встречи в </a:t>
            </a:r>
            <a:r>
              <a:rPr lang="ru-RU" sz="1200" b="1" u="sng" kern="0" dirty="0" err="1" smtClean="0"/>
              <a:t>коворкингах</a:t>
            </a:r>
            <a:r>
              <a:rPr lang="ru-RU" sz="1200" b="1" u="sng" kern="0" dirty="0" smtClean="0"/>
              <a:t>, на нейтральной территории</a:t>
            </a:r>
            <a:endParaRPr lang="ru-RU" sz="1200" b="1" u="sng" kern="0" dirty="0"/>
          </a:p>
          <a:p>
            <a:pPr marL="228600" indent="0">
              <a:buNone/>
            </a:pPr>
            <a:endParaRPr lang="ru-RU" sz="2000" kern="0" dirty="0"/>
          </a:p>
        </p:txBody>
      </p:sp>
      <p:sp>
        <p:nvSpPr>
          <p:cNvPr id="16" name="Содержимое 2"/>
          <p:cNvSpPr txBox="1">
            <a:spLocks/>
          </p:cNvSpPr>
          <p:nvPr/>
        </p:nvSpPr>
        <p:spPr bwMode="auto">
          <a:xfrm>
            <a:off x="3163366" y="3395975"/>
            <a:ext cx="3920674" cy="490639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ru-RU" sz="1200" b="1" u="sng" kern="0" dirty="0"/>
              <a:t>Новый </a:t>
            </a:r>
            <a:r>
              <a:rPr lang="ru-RU" sz="1200" b="1" u="sng" kern="0" dirty="0" smtClean="0"/>
              <a:t>р/с </a:t>
            </a:r>
            <a:r>
              <a:rPr lang="ru-RU" sz="1200" b="1" u="sng" kern="0" dirty="0"/>
              <a:t>в малоизвестном банке, предложение расчета наличными</a:t>
            </a:r>
            <a:endParaRPr lang="ru-RU" sz="1800" b="1" u="sng" kern="0" dirty="0"/>
          </a:p>
          <a:p>
            <a:pPr>
              <a:buFont typeface="Wingdings" pitchFamily="2" charset="2"/>
              <a:buNone/>
            </a:pPr>
            <a:endParaRPr lang="ru-RU" sz="1200" b="1" u="sng" kern="0" dirty="0"/>
          </a:p>
          <a:p>
            <a:pPr marL="228600" indent="0">
              <a:buNone/>
            </a:pPr>
            <a:endParaRPr lang="ru-RU" sz="2000" kern="0" dirty="0"/>
          </a:p>
        </p:txBody>
      </p:sp>
      <p:sp>
        <p:nvSpPr>
          <p:cNvPr id="17" name="Содержимое 2"/>
          <p:cNvSpPr txBox="1">
            <a:spLocks/>
          </p:cNvSpPr>
          <p:nvPr/>
        </p:nvSpPr>
        <p:spPr bwMode="auto">
          <a:xfrm>
            <a:off x="49078" y="5073014"/>
            <a:ext cx="4889634" cy="28470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None/>
            </a:pPr>
            <a:r>
              <a:rPr lang="ru-RU" sz="1200" b="1" u="sng" kern="0" dirty="0" smtClean="0"/>
              <a:t>Ссылка на официальный сайт</a:t>
            </a:r>
            <a:endParaRPr lang="ru-RU" sz="1200" b="1" u="sng" kern="0" dirty="0"/>
          </a:p>
        </p:txBody>
      </p:sp>
      <p:sp>
        <p:nvSpPr>
          <p:cNvPr id="26" name="Содержимое 2"/>
          <p:cNvSpPr txBox="1">
            <a:spLocks/>
          </p:cNvSpPr>
          <p:nvPr/>
        </p:nvSpPr>
        <p:spPr bwMode="auto">
          <a:xfrm>
            <a:off x="115503" y="1939545"/>
            <a:ext cx="4889634" cy="411768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>
              <a:buNone/>
            </a:pPr>
            <a:r>
              <a:rPr lang="ru-RU" sz="2000" kern="0" dirty="0" smtClean="0"/>
              <a:t>Наиболее распространенная схема</a:t>
            </a:r>
            <a:endParaRPr lang="ru-RU" sz="2000" kern="0" dirty="0"/>
          </a:p>
        </p:txBody>
      </p:sp>
      <p:sp>
        <p:nvSpPr>
          <p:cNvPr id="27" name="Содержимое 2"/>
          <p:cNvSpPr txBox="1">
            <a:spLocks/>
          </p:cNvSpPr>
          <p:nvPr/>
        </p:nvSpPr>
        <p:spPr bwMode="auto">
          <a:xfrm>
            <a:off x="5257993" y="5079768"/>
            <a:ext cx="4503927" cy="315194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None/>
            </a:pPr>
            <a:r>
              <a:rPr lang="ru-RU" sz="1200" b="1" u="sng" kern="0" dirty="0"/>
              <a:t>Наличие сайта-зеркала</a:t>
            </a:r>
          </a:p>
        </p:txBody>
      </p:sp>
      <p:sp>
        <p:nvSpPr>
          <p:cNvPr id="28" name="Содержимое 2"/>
          <p:cNvSpPr txBox="1">
            <a:spLocks/>
          </p:cNvSpPr>
          <p:nvPr/>
        </p:nvSpPr>
        <p:spPr bwMode="auto">
          <a:xfrm>
            <a:off x="5257994" y="1933171"/>
            <a:ext cx="4503927" cy="418142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ctr">
              <a:buNone/>
            </a:pPr>
            <a:r>
              <a:rPr lang="ru-RU" sz="2000" kern="0" dirty="0" smtClean="0"/>
              <a:t>Один из вариантов</a:t>
            </a:r>
            <a:endParaRPr lang="ru-RU" sz="2000" kern="0" dirty="0"/>
          </a:p>
        </p:txBody>
      </p:sp>
      <p:sp>
        <p:nvSpPr>
          <p:cNvPr id="29" name="Содержимое 2"/>
          <p:cNvSpPr txBox="1">
            <a:spLocks/>
          </p:cNvSpPr>
          <p:nvPr/>
        </p:nvSpPr>
        <p:spPr bwMode="auto">
          <a:xfrm>
            <a:off x="948422" y="2333499"/>
            <a:ext cx="8578476" cy="49063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ru-RU" sz="2400" b="1" kern="0" dirty="0" smtClean="0"/>
              <a:t>Стадия проверки, подписания договора</a:t>
            </a:r>
            <a:endParaRPr lang="ru-RU" sz="2400" b="1" kern="0" dirty="0"/>
          </a:p>
          <a:p>
            <a:pPr marL="228600" indent="0" algn="ctr">
              <a:buNone/>
            </a:pPr>
            <a:endParaRPr lang="ru-RU" sz="2400" kern="0" dirty="0" smtClean="0"/>
          </a:p>
          <a:p>
            <a:pPr marL="228600" indent="0" algn="ctr">
              <a:buNone/>
            </a:pPr>
            <a:endParaRPr lang="ru-RU" sz="2400" kern="0" dirty="0" smtClean="0"/>
          </a:p>
          <a:p>
            <a:pPr marL="228600" indent="0" algn="ctr">
              <a:buNone/>
            </a:pPr>
            <a:endParaRPr lang="ru-RU" sz="2400" kern="0" dirty="0"/>
          </a:p>
        </p:txBody>
      </p:sp>
      <p:sp>
        <p:nvSpPr>
          <p:cNvPr id="30" name="Содержимое 2"/>
          <p:cNvSpPr txBox="1">
            <a:spLocks/>
          </p:cNvSpPr>
          <p:nvPr/>
        </p:nvSpPr>
        <p:spPr bwMode="auto">
          <a:xfrm>
            <a:off x="49078" y="4501098"/>
            <a:ext cx="4889634" cy="490639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endParaRPr lang="ru-RU" sz="500" b="1" u="sng" kern="0" dirty="0" smtClean="0"/>
          </a:p>
          <a:p>
            <a:pPr>
              <a:buFont typeface="Wingdings" pitchFamily="2" charset="2"/>
              <a:buNone/>
            </a:pPr>
            <a:r>
              <a:rPr lang="ru-RU" sz="1200" b="1" u="sng" kern="0" dirty="0" smtClean="0"/>
              <a:t>Наличие </a:t>
            </a:r>
            <a:r>
              <a:rPr lang="ru-RU" sz="1200" b="1" u="sng" kern="0" dirty="0"/>
              <a:t>дополнительного офиса, штата сотрудников</a:t>
            </a:r>
          </a:p>
          <a:p>
            <a:pPr marL="228600" indent="0">
              <a:buNone/>
            </a:pPr>
            <a:endParaRPr lang="ru-RU" sz="2000" kern="0" dirty="0"/>
          </a:p>
        </p:txBody>
      </p:sp>
      <p:sp>
        <p:nvSpPr>
          <p:cNvPr id="31" name="Содержимое 2"/>
          <p:cNvSpPr txBox="1">
            <a:spLocks/>
          </p:cNvSpPr>
          <p:nvPr/>
        </p:nvSpPr>
        <p:spPr bwMode="auto">
          <a:xfrm>
            <a:off x="5237660" y="3937398"/>
            <a:ext cx="4524261" cy="490639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itchFamily="2" charset="2"/>
              <a:buNone/>
            </a:pPr>
            <a:endParaRPr lang="ru-RU" sz="300" b="1" u="sng" kern="0" dirty="0" smtClean="0"/>
          </a:p>
          <a:p>
            <a:pPr algn="ctr">
              <a:buFont typeface="Wingdings" pitchFamily="2" charset="2"/>
              <a:buNone/>
            </a:pPr>
            <a:r>
              <a:rPr lang="ru-RU" sz="1200" b="1" u="sng" kern="0" dirty="0" smtClean="0"/>
              <a:t>Дистанционное </a:t>
            </a:r>
            <a:r>
              <a:rPr lang="ru-RU" sz="1200" b="1" u="sng" kern="0" dirty="0" smtClean="0"/>
              <a:t>подписание договора генеральным директором</a:t>
            </a:r>
            <a:endParaRPr lang="ru-RU" sz="1200" b="1" u="sng" kern="0" dirty="0"/>
          </a:p>
          <a:p>
            <a:pPr marL="228600" indent="0">
              <a:buNone/>
            </a:pPr>
            <a:endParaRPr lang="ru-RU" sz="2000" kern="0" dirty="0"/>
          </a:p>
        </p:txBody>
      </p:sp>
      <p:sp>
        <p:nvSpPr>
          <p:cNvPr id="32" name="Содержимое 2"/>
          <p:cNvSpPr txBox="1">
            <a:spLocks/>
          </p:cNvSpPr>
          <p:nvPr/>
        </p:nvSpPr>
        <p:spPr bwMode="auto">
          <a:xfrm>
            <a:off x="115502" y="5424994"/>
            <a:ext cx="9646417" cy="49063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ru-RU" sz="2400" b="1" kern="0" dirty="0" smtClean="0"/>
              <a:t>Стадия аренды</a:t>
            </a:r>
            <a:endParaRPr lang="ru-RU" sz="2400" b="1" kern="0" dirty="0"/>
          </a:p>
          <a:p>
            <a:pPr marL="228600" indent="0" algn="ctr">
              <a:buNone/>
            </a:pPr>
            <a:r>
              <a:rPr lang="ru-RU" sz="2400" kern="0" dirty="0" smtClean="0"/>
              <a:t>  </a:t>
            </a:r>
            <a:endParaRPr lang="ru-RU" sz="2400" kern="0" dirty="0"/>
          </a:p>
        </p:txBody>
      </p:sp>
      <p:sp>
        <p:nvSpPr>
          <p:cNvPr id="33" name="Содержимое 2"/>
          <p:cNvSpPr txBox="1">
            <a:spLocks/>
          </p:cNvSpPr>
          <p:nvPr/>
        </p:nvSpPr>
        <p:spPr bwMode="auto">
          <a:xfrm>
            <a:off x="5237660" y="6010184"/>
            <a:ext cx="4524259" cy="67003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1143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7650" indent="1905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3500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8145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2717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7289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1861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643313" indent="2809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ctr">
              <a:buNone/>
            </a:pPr>
            <a:r>
              <a:rPr lang="ru-RU" sz="1200" b="1" u="sng" kern="0" dirty="0" smtClean="0"/>
              <a:t>Получение оплаты с расчетного счета третьего лица, стандартная аренда в течении относительно длительного периода, отсутствие нареканий по</a:t>
            </a:r>
            <a:r>
              <a:rPr lang="en-US" sz="1200" b="1" u="sng" kern="0" dirty="0" smtClean="0"/>
              <a:t> GPS</a:t>
            </a:r>
            <a:r>
              <a:rPr lang="ru-RU" sz="1200" b="1" u="sng" kern="0" dirty="0" smtClean="0"/>
              <a:t> отчетам</a:t>
            </a:r>
            <a:r>
              <a:rPr lang="en-US" sz="1200" b="1" u="sng" kern="0" dirty="0" smtClean="0"/>
              <a:t> </a:t>
            </a:r>
            <a:endParaRPr lang="ru-RU" sz="1200" b="1" u="sng" kern="0" dirty="0"/>
          </a:p>
        </p:txBody>
      </p:sp>
    </p:spTree>
    <p:extLst>
      <p:ext uri="{BB962C8B-B14F-4D97-AF65-F5344CB8AC3E}">
        <p14:creationId xmlns:p14="http://schemas.microsoft.com/office/powerpoint/2010/main" val="2707416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a_ppt_model">
  <a:themeElements>
    <a:clrScheme name="era_ppt_model 1">
      <a:dk1>
        <a:srgbClr val="000000"/>
      </a:dk1>
      <a:lt1>
        <a:srgbClr val="FFFFFF"/>
      </a:lt1>
      <a:dk2>
        <a:srgbClr val="000000"/>
      </a:dk2>
      <a:lt2>
        <a:srgbClr val="CCCCCC"/>
      </a:lt2>
      <a:accent1>
        <a:srgbClr val="CCCCCC"/>
      </a:accent1>
      <a:accent2>
        <a:srgbClr val="F37A1F"/>
      </a:accent2>
      <a:accent3>
        <a:srgbClr val="FFFFFF"/>
      </a:accent3>
      <a:accent4>
        <a:srgbClr val="000000"/>
      </a:accent4>
      <a:accent5>
        <a:srgbClr val="E2E2E2"/>
      </a:accent5>
      <a:accent6>
        <a:srgbClr val="DC6E1B"/>
      </a:accent6>
      <a:hlink>
        <a:srgbClr val="00356E"/>
      </a:hlink>
      <a:folHlink>
        <a:srgbClr val="B81315"/>
      </a:folHlink>
    </a:clrScheme>
    <a:fontScheme name="era_ppt_mod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ra_ppt_model 1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CCCCC"/>
        </a:accent1>
        <a:accent2>
          <a:srgbClr val="F37A1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C6E1B"/>
        </a:accent6>
        <a:hlink>
          <a:srgbClr val="00356E"/>
        </a:hlink>
        <a:folHlink>
          <a:srgbClr val="B8131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era_ppt_model</Template>
  <TotalTime>4927</TotalTime>
  <Words>998</Words>
  <Application>Microsoft Office PowerPoint</Application>
  <PresentationFormat>Лист A4 (210x297 мм)</PresentationFormat>
  <Paragraphs>269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Wingdings</vt:lpstr>
      <vt:lpstr>era_ppt_model</vt:lpstr>
      <vt:lpstr>«Аренда в условиях санкций: обмен опытом и прогнозы»</vt:lpstr>
      <vt:lpstr> Основные противоправные действия</vt:lpstr>
      <vt:lpstr> Обман Арендаторов под брендом надежной компании</vt:lpstr>
      <vt:lpstr> Покупка ворованной техники и запчастей</vt:lpstr>
      <vt:lpstr> Общая статистика на основании данных ERA</vt:lpstr>
      <vt:lpstr>Кража на площадке Арендодателя,  во время перевозки </vt:lpstr>
      <vt:lpstr> Кража запчастей с техники во время аренды</vt:lpstr>
      <vt:lpstr> Кража во время аренды</vt:lpstr>
      <vt:lpstr>  Использование компании-зеркала,  работа под чужими реквизитами </vt:lpstr>
      <vt:lpstr>Использование компании в стадии продажи  (серой ликвидации)</vt:lpstr>
      <vt:lpstr>Использование типичной компании </vt:lpstr>
      <vt:lpstr> Базовые меры по предотвращению краж</vt:lpstr>
      <vt:lpstr> Базовые меры по предотвращению краж</vt:lpstr>
    </vt:vector>
  </TitlesOfParts>
  <Company>Kellen Company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Guideline for ERA slideshow presentations</dc:subject>
  <dc:creator>Veerle Guns</dc:creator>
  <cp:lastModifiedBy>Sultanova Galina</cp:lastModifiedBy>
  <cp:revision>412</cp:revision>
  <cp:lastPrinted>2003-03-07T12:18:32Z</cp:lastPrinted>
  <dcterms:created xsi:type="dcterms:W3CDTF">2009-04-01T09:30:31Z</dcterms:created>
  <dcterms:modified xsi:type="dcterms:W3CDTF">2022-05-23T07:30:56Z</dcterms:modified>
</cp:coreProperties>
</file>